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7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Kanit 1" panose="020B0604020202020204" charset="-34"/>
      <p:regular r:id="rId17"/>
    </p:embeddedFont>
    <p:embeddedFont>
      <p:font typeface="Kanit Light" panose="00000400000000000000" pitchFamily="2" charset="-34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7" autoAdjust="0"/>
    <p:restoredTop sz="94621" autoAdjust="0"/>
  </p:normalViewPr>
  <p:slideViewPr>
    <p:cSldViewPr>
      <p:cViewPr varScale="1">
        <p:scale>
          <a:sx n="47" d="100"/>
          <a:sy n="47" d="100"/>
        </p:scale>
        <p:origin x="5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94FF">
                <a:alpha val="100000"/>
              </a:srgbClr>
            </a:gs>
            <a:gs pos="50000">
              <a:srgbClr val="88D1FF">
                <a:alpha val="100000"/>
              </a:srgbClr>
            </a:gs>
            <a:gs pos="100000">
              <a:srgbClr val="EEFB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1179" y="-387477"/>
            <a:ext cx="18750358" cy="11289389"/>
          </a:xfrm>
          <a:custGeom>
            <a:avLst/>
            <a:gdLst/>
            <a:ahLst/>
            <a:cxnLst/>
            <a:rect l="l" t="t" r="r" b="b"/>
            <a:pathLst>
              <a:path w="18750358" h="12480707">
                <a:moveTo>
                  <a:pt x="0" y="0"/>
                </a:moveTo>
                <a:lnTo>
                  <a:pt x="18750358" y="0"/>
                </a:lnTo>
                <a:lnTo>
                  <a:pt x="18750358" y="12480707"/>
                </a:lnTo>
                <a:lnTo>
                  <a:pt x="0" y="12480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t="-1" b="-10552"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3" name="Freeform 3"/>
          <p:cNvSpPr/>
          <p:nvPr/>
        </p:nvSpPr>
        <p:spPr>
          <a:xfrm flipV="1">
            <a:off x="-685800" y="96750"/>
            <a:ext cx="19431000" cy="10599074"/>
          </a:xfrm>
          <a:custGeom>
            <a:avLst/>
            <a:gdLst/>
            <a:ahLst/>
            <a:cxnLst/>
            <a:rect l="l" t="t" r="r" b="b"/>
            <a:pathLst>
              <a:path w="20879032" h="10599074">
                <a:moveTo>
                  <a:pt x="0" y="10599074"/>
                </a:moveTo>
                <a:lnTo>
                  <a:pt x="20879032" y="10599074"/>
                </a:lnTo>
                <a:lnTo>
                  <a:pt x="20879032" y="0"/>
                </a:lnTo>
                <a:lnTo>
                  <a:pt x="0" y="0"/>
                </a:lnTo>
                <a:lnTo>
                  <a:pt x="0" y="10599074"/>
                </a:lnTo>
                <a:close/>
              </a:path>
            </a:pathLst>
          </a:custGeom>
          <a:blipFill>
            <a:blip r:embed="rId3"/>
            <a:stretch>
              <a:fillRect l="-7692" r="-6542"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4" name="Freeform 4"/>
          <p:cNvSpPr/>
          <p:nvPr/>
        </p:nvSpPr>
        <p:spPr>
          <a:xfrm rot="5400000" flipV="1">
            <a:off x="-2571148" y="2513569"/>
            <a:ext cx="10444221" cy="5301926"/>
          </a:xfrm>
          <a:custGeom>
            <a:avLst/>
            <a:gdLst/>
            <a:ahLst/>
            <a:cxnLst/>
            <a:rect l="l" t="t" r="r" b="b"/>
            <a:pathLst>
              <a:path w="10444221" h="5301926">
                <a:moveTo>
                  <a:pt x="0" y="5301925"/>
                </a:moveTo>
                <a:lnTo>
                  <a:pt x="10444221" y="5301925"/>
                </a:lnTo>
                <a:lnTo>
                  <a:pt x="10444221" y="0"/>
                </a:lnTo>
                <a:lnTo>
                  <a:pt x="0" y="0"/>
                </a:lnTo>
                <a:lnTo>
                  <a:pt x="0" y="5301925"/>
                </a:lnTo>
                <a:close/>
              </a:path>
            </a:pathLst>
          </a:custGeom>
          <a:blipFill>
            <a:blip r:embed="rId3"/>
            <a:stretch>
              <a:fillRect l="-3156" r="-3156"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5" name="Freeform 5"/>
          <p:cNvSpPr/>
          <p:nvPr/>
        </p:nvSpPr>
        <p:spPr>
          <a:xfrm>
            <a:off x="9404985" y="515806"/>
            <a:ext cx="10373123" cy="10386106"/>
          </a:xfrm>
          <a:custGeom>
            <a:avLst/>
            <a:gdLst/>
            <a:ahLst/>
            <a:cxnLst/>
            <a:rect l="l" t="t" r="r" b="b"/>
            <a:pathLst>
              <a:path w="10373123" h="10386106">
                <a:moveTo>
                  <a:pt x="0" y="0"/>
                </a:moveTo>
                <a:lnTo>
                  <a:pt x="10373123" y="0"/>
                </a:lnTo>
                <a:lnTo>
                  <a:pt x="10373123" y="10386105"/>
                </a:lnTo>
                <a:lnTo>
                  <a:pt x="0" y="103861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6" name="Group 6"/>
          <p:cNvGrpSpPr/>
          <p:nvPr/>
        </p:nvGrpSpPr>
        <p:grpSpPr>
          <a:xfrm>
            <a:off x="-176626" y="-99642"/>
            <a:ext cx="1371585" cy="10486284"/>
            <a:chOff x="0" y="0"/>
            <a:chExt cx="361241" cy="27618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240" cy="2761820"/>
            </a:xfrm>
            <a:custGeom>
              <a:avLst/>
              <a:gdLst/>
              <a:ahLst/>
              <a:cxnLst/>
              <a:rect l="l" t="t" r="r" b="b"/>
              <a:pathLst>
                <a:path w="361240" h="2761820">
                  <a:moveTo>
                    <a:pt x="0" y="0"/>
                  </a:moveTo>
                  <a:lnTo>
                    <a:pt x="361240" y="0"/>
                  </a:lnTo>
                  <a:lnTo>
                    <a:pt x="361240" y="2761820"/>
                  </a:lnTo>
                  <a:lnTo>
                    <a:pt x="0" y="2761820"/>
                  </a:lnTo>
                  <a:close/>
                </a:path>
              </a:pathLst>
            </a:custGeom>
            <a:gradFill rotWithShape="1">
              <a:gsLst>
                <a:gs pos="0">
                  <a:srgbClr val="52B6F2">
                    <a:alpha val="100000"/>
                  </a:srgbClr>
                </a:gs>
                <a:gs pos="100000">
                  <a:srgbClr val="00569E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61241" cy="2799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934938" y="1485900"/>
            <a:ext cx="5552533" cy="7772400"/>
            <a:chOff x="0" y="0"/>
            <a:chExt cx="860233" cy="12041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60233" cy="1204148"/>
            </a:xfrm>
            <a:custGeom>
              <a:avLst/>
              <a:gdLst/>
              <a:ahLst/>
              <a:cxnLst/>
              <a:rect l="l" t="t" r="r" b="b"/>
              <a:pathLst>
                <a:path w="860233" h="1204148">
                  <a:moveTo>
                    <a:pt x="32069" y="0"/>
                  </a:moveTo>
                  <a:lnTo>
                    <a:pt x="828164" y="0"/>
                  </a:lnTo>
                  <a:cubicBezTo>
                    <a:pt x="845875" y="0"/>
                    <a:pt x="860233" y="14358"/>
                    <a:pt x="860233" y="32069"/>
                  </a:cubicBezTo>
                  <a:lnTo>
                    <a:pt x="860233" y="1172079"/>
                  </a:lnTo>
                  <a:cubicBezTo>
                    <a:pt x="860233" y="1180584"/>
                    <a:pt x="856854" y="1188741"/>
                    <a:pt x="850840" y="1194755"/>
                  </a:cubicBezTo>
                  <a:cubicBezTo>
                    <a:pt x="844826" y="1200770"/>
                    <a:pt x="836669" y="1204148"/>
                    <a:pt x="828164" y="1204148"/>
                  </a:cubicBezTo>
                  <a:lnTo>
                    <a:pt x="32069" y="1204148"/>
                  </a:lnTo>
                  <a:cubicBezTo>
                    <a:pt x="23564" y="1204148"/>
                    <a:pt x="15407" y="1200770"/>
                    <a:pt x="9393" y="1194755"/>
                  </a:cubicBezTo>
                  <a:cubicBezTo>
                    <a:pt x="3379" y="1188741"/>
                    <a:pt x="0" y="1180584"/>
                    <a:pt x="0" y="1172079"/>
                  </a:cubicBezTo>
                  <a:lnTo>
                    <a:pt x="0" y="32069"/>
                  </a:lnTo>
                  <a:cubicBezTo>
                    <a:pt x="0" y="23564"/>
                    <a:pt x="3379" y="15407"/>
                    <a:pt x="9393" y="9393"/>
                  </a:cubicBezTo>
                  <a:cubicBezTo>
                    <a:pt x="15407" y="3379"/>
                    <a:pt x="23564" y="0"/>
                    <a:pt x="32069" y="0"/>
                  </a:cubicBezTo>
                  <a:close/>
                </a:path>
              </a:pathLst>
            </a:custGeom>
            <a:blipFill>
              <a:blip r:embed="rId6"/>
              <a:stretch>
                <a:fillRect l="-22647" r="-87452"/>
              </a:stretch>
            </a:blipFill>
          </p:spPr>
          <p:txBody>
            <a:bodyPr/>
            <a:lstStyle/>
            <a:p>
              <a:endParaRPr lang="en-TH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035688" y="3193233"/>
            <a:ext cx="9549278" cy="4077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3"/>
              </a:lnSpc>
            </a:pPr>
            <a:r>
              <a:rPr lang="en-US" sz="9725" b="1" dirty="0" err="1">
                <a:solidFill>
                  <a:srgbClr val="00569E"/>
                </a:solidFill>
                <a:latin typeface="Kanit 1" panose="020B0604020202020204" charset="-34"/>
                <a:ea typeface="Prompt Bold"/>
                <a:cs typeface="Kanit 1" panose="020B0604020202020204" charset="-34"/>
                <a:sym typeface="Prompt Bold"/>
              </a:rPr>
              <a:t>ตัวอย่าง</a:t>
            </a:r>
            <a:endParaRPr lang="en-US" sz="9725" b="1" dirty="0">
              <a:solidFill>
                <a:srgbClr val="00569E"/>
              </a:solidFill>
              <a:latin typeface="Kanit 1" panose="020B0604020202020204" charset="-34"/>
              <a:ea typeface="Prompt Bold"/>
              <a:cs typeface="Kanit 1" panose="020B0604020202020204" charset="-34"/>
              <a:sym typeface="Prompt Bold"/>
            </a:endParaRPr>
          </a:p>
          <a:p>
            <a:pPr algn="l">
              <a:lnSpc>
                <a:spcPts val="10503"/>
              </a:lnSpc>
            </a:pPr>
            <a:r>
              <a:rPr lang="en-US" sz="9725" b="1" dirty="0">
                <a:solidFill>
                  <a:srgbClr val="00569E"/>
                </a:solidFill>
                <a:latin typeface="Kanit 1" panose="020B0604020202020204" charset="-34"/>
                <a:ea typeface="Prompt Bold"/>
                <a:cs typeface="Kanit 1" panose="020B0604020202020204" charset="-34"/>
                <a:sym typeface="Prompt Bold"/>
              </a:rPr>
              <a:t>Template</a:t>
            </a:r>
          </a:p>
          <a:p>
            <a:pPr algn="l">
              <a:lnSpc>
                <a:spcPts val="10503"/>
              </a:lnSpc>
            </a:pPr>
            <a:r>
              <a:rPr lang="en-US" sz="9725" b="1" dirty="0" err="1">
                <a:solidFill>
                  <a:srgbClr val="00569E"/>
                </a:solidFill>
                <a:latin typeface="Kanit 1" panose="020B0604020202020204" charset="-34"/>
                <a:ea typeface="Prompt Bold"/>
                <a:cs typeface="Kanit 1" panose="020B0604020202020204" charset="-34"/>
                <a:sym typeface="Prompt Bold"/>
              </a:rPr>
              <a:t>นำเสนอโครงการ</a:t>
            </a:r>
            <a:endParaRPr lang="en-US" sz="9725" b="1" dirty="0">
              <a:solidFill>
                <a:srgbClr val="00569E"/>
              </a:solidFill>
              <a:latin typeface="Kanit 1" panose="020B0604020202020204" charset="-34"/>
              <a:ea typeface="Prompt Bold"/>
              <a:cs typeface="Kanit 1" panose="020B0604020202020204" charset="-34"/>
              <a:sym typeface="Prompt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035688" y="7819516"/>
            <a:ext cx="10496367" cy="85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59"/>
              </a:lnSpc>
              <a:spcBef>
                <a:spcPct val="0"/>
              </a:spcBef>
            </a:pPr>
            <a:r>
              <a:rPr lang="en-US" sz="4899" dirty="0" err="1">
                <a:solidFill>
                  <a:srgbClr val="000000"/>
                </a:solidFill>
                <a:latin typeface="Kanit 1" panose="020B0604020202020204" charset="-34"/>
                <a:ea typeface="Prompt"/>
                <a:cs typeface="Kanit 1" panose="020B0604020202020204" charset="-34"/>
                <a:sym typeface="Prompt"/>
              </a:rPr>
              <a:t>โดย</a:t>
            </a:r>
            <a:r>
              <a:rPr lang="en-US" sz="4899" dirty="0">
                <a:solidFill>
                  <a:srgbClr val="000000"/>
                </a:solidFill>
                <a:latin typeface="Kanit 1" panose="020B0604020202020204" charset="-34"/>
                <a:ea typeface="Prompt"/>
                <a:cs typeface="Kanit 1" panose="020B0604020202020204" charset="-34"/>
                <a:sym typeface="Prompt"/>
              </a:rPr>
              <a:t> ................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38146" y="8734425"/>
            <a:ext cx="1049636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569E"/>
                </a:solidFill>
                <a:latin typeface="Kanit 1" panose="020B0604020202020204" charset="-34"/>
                <a:ea typeface="Prompt"/>
                <a:cs typeface="Kanit 1" panose="020B0604020202020204" charset="-34"/>
                <a:sym typeface="Prompt"/>
              </a:rPr>
              <a:t> </a:t>
            </a:r>
            <a:r>
              <a:rPr lang="en-US" sz="3000" dirty="0" err="1">
                <a:solidFill>
                  <a:srgbClr val="00569E"/>
                </a:solidFill>
                <a:latin typeface="Kanit 1" panose="020B0604020202020204" charset="-34"/>
                <a:ea typeface="Prompt"/>
                <a:cs typeface="Kanit 1" panose="020B0604020202020204" charset="-34"/>
                <a:sym typeface="Prompt"/>
              </a:rPr>
              <a:t>แผน</a:t>
            </a:r>
            <a:r>
              <a:rPr lang="en-US" sz="3000" dirty="0">
                <a:solidFill>
                  <a:srgbClr val="00569E"/>
                </a:solidFill>
                <a:latin typeface="Kanit 1" panose="020B0604020202020204" charset="-34"/>
                <a:ea typeface="Prompt"/>
                <a:cs typeface="Kanit 1" panose="020B0604020202020204" charset="-34"/>
                <a:sym typeface="Prompt"/>
              </a:rPr>
              <a:t>...............................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FF6214-25FA-20C2-7357-30A4A2E69E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812" y="519661"/>
            <a:ext cx="3715690" cy="18770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94FF">
                <a:alpha val="100000"/>
              </a:srgbClr>
            </a:gs>
            <a:gs pos="50000">
              <a:srgbClr val="88D1FF">
                <a:alpha val="100000"/>
              </a:srgbClr>
            </a:gs>
            <a:gs pos="100000">
              <a:srgbClr val="EEFB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6760" y="-571500"/>
            <a:ext cx="19150171" cy="12128194"/>
          </a:xfrm>
          <a:custGeom>
            <a:avLst/>
            <a:gdLst/>
            <a:ahLst/>
            <a:cxnLst/>
            <a:rect l="l" t="t" r="r" b="b"/>
            <a:pathLst>
              <a:path w="21465936" h="14891993">
                <a:moveTo>
                  <a:pt x="0" y="0"/>
                </a:moveTo>
                <a:lnTo>
                  <a:pt x="21465936" y="0"/>
                </a:lnTo>
                <a:lnTo>
                  <a:pt x="21465936" y="14891993"/>
                </a:lnTo>
                <a:lnTo>
                  <a:pt x="0" y="14891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 l="627" t="-12107" r="-12719" b="-10681"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3" name="Freeform 3"/>
          <p:cNvSpPr/>
          <p:nvPr/>
        </p:nvSpPr>
        <p:spPr>
          <a:xfrm flipV="1">
            <a:off x="-914400" y="520944"/>
            <a:ext cx="19593207" cy="10599074"/>
          </a:xfrm>
          <a:custGeom>
            <a:avLst/>
            <a:gdLst/>
            <a:ahLst/>
            <a:cxnLst/>
            <a:rect l="l" t="t" r="r" b="b"/>
            <a:pathLst>
              <a:path w="20879032" h="10599074">
                <a:moveTo>
                  <a:pt x="0" y="10599074"/>
                </a:moveTo>
                <a:lnTo>
                  <a:pt x="20879033" y="10599074"/>
                </a:lnTo>
                <a:lnTo>
                  <a:pt x="20879033" y="0"/>
                </a:lnTo>
                <a:lnTo>
                  <a:pt x="0" y="0"/>
                </a:lnTo>
                <a:lnTo>
                  <a:pt x="0" y="10599074"/>
                </a:lnTo>
                <a:close/>
              </a:path>
            </a:pathLst>
          </a:custGeom>
          <a:blipFill>
            <a:blip r:embed="rId3"/>
            <a:stretch>
              <a:fillRect l="-9925" r="-3363"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4" name="Group 4"/>
          <p:cNvGrpSpPr/>
          <p:nvPr/>
        </p:nvGrpSpPr>
        <p:grpSpPr>
          <a:xfrm>
            <a:off x="7920683" y="1299335"/>
            <a:ext cx="9877786" cy="8466721"/>
            <a:chOff x="0" y="0"/>
            <a:chExt cx="2601557" cy="22299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01557" cy="2229918"/>
            </a:xfrm>
            <a:custGeom>
              <a:avLst/>
              <a:gdLst/>
              <a:ahLst/>
              <a:cxnLst/>
              <a:rect l="l" t="t" r="r" b="b"/>
              <a:pathLst>
                <a:path w="2601557" h="2229918">
                  <a:moveTo>
                    <a:pt x="10189" y="0"/>
                  </a:moveTo>
                  <a:lnTo>
                    <a:pt x="2591368" y="0"/>
                  </a:lnTo>
                  <a:cubicBezTo>
                    <a:pt x="2596995" y="0"/>
                    <a:pt x="2601557" y="4562"/>
                    <a:pt x="2601557" y="10189"/>
                  </a:cubicBezTo>
                  <a:lnTo>
                    <a:pt x="2601557" y="2219729"/>
                  </a:lnTo>
                  <a:cubicBezTo>
                    <a:pt x="2601557" y="2225356"/>
                    <a:pt x="2596995" y="2229918"/>
                    <a:pt x="2591368" y="2229918"/>
                  </a:cubicBezTo>
                  <a:lnTo>
                    <a:pt x="10189" y="2229918"/>
                  </a:lnTo>
                  <a:cubicBezTo>
                    <a:pt x="4562" y="2229918"/>
                    <a:pt x="0" y="2225356"/>
                    <a:pt x="0" y="2219729"/>
                  </a:cubicBezTo>
                  <a:lnTo>
                    <a:pt x="0" y="10189"/>
                  </a:lnTo>
                  <a:cubicBezTo>
                    <a:pt x="0" y="4562"/>
                    <a:pt x="4562" y="0"/>
                    <a:pt x="1018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2601557" cy="2296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609600" y="9884451"/>
            <a:ext cx="6950479" cy="805097"/>
          </a:xfrm>
          <a:custGeom>
            <a:avLst/>
            <a:gdLst/>
            <a:ahLst/>
            <a:cxnLst/>
            <a:rect l="l" t="t" r="r" b="b"/>
            <a:pathLst>
              <a:path w="6950479" h="805097">
                <a:moveTo>
                  <a:pt x="0" y="0"/>
                </a:moveTo>
                <a:lnTo>
                  <a:pt x="6950479" y="0"/>
                </a:lnTo>
                <a:lnTo>
                  <a:pt x="6950479" y="805098"/>
                </a:lnTo>
                <a:lnTo>
                  <a:pt x="0" y="805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8" name="Freeform 8"/>
          <p:cNvSpPr/>
          <p:nvPr/>
        </p:nvSpPr>
        <p:spPr>
          <a:xfrm>
            <a:off x="11114627" y="9900252"/>
            <a:ext cx="6950479" cy="805097"/>
          </a:xfrm>
          <a:custGeom>
            <a:avLst/>
            <a:gdLst/>
            <a:ahLst/>
            <a:cxnLst/>
            <a:rect l="l" t="t" r="r" b="b"/>
            <a:pathLst>
              <a:path w="6950479" h="805097">
                <a:moveTo>
                  <a:pt x="0" y="0"/>
                </a:moveTo>
                <a:lnTo>
                  <a:pt x="6950479" y="0"/>
                </a:lnTo>
                <a:lnTo>
                  <a:pt x="6950479" y="805097"/>
                </a:lnTo>
                <a:lnTo>
                  <a:pt x="0" y="8050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9" name="Freeform 9"/>
          <p:cNvSpPr/>
          <p:nvPr/>
        </p:nvSpPr>
        <p:spPr>
          <a:xfrm>
            <a:off x="16265437" y="160771"/>
            <a:ext cx="1799669" cy="908613"/>
          </a:xfrm>
          <a:custGeom>
            <a:avLst/>
            <a:gdLst/>
            <a:ahLst/>
            <a:cxnLst/>
            <a:rect l="l" t="t" r="r" b="b"/>
            <a:pathLst>
              <a:path w="1799669" h="908613">
                <a:moveTo>
                  <a:pt x="0" y="0"/>
                </a:moveTo>
                <a:lnTo>
                  <a:pt x="1799669" y="0"/>
                </a:lnTo>
                <a:lnTo>
                  <a:pt x="1799669" y="908614"/>
                </a:lnTo>
                <a:lnTo>
                  <a:pt x="0" y="9086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10" name="Group 10"/>
          <p:cNvGrpSpPr/>
          <p:nvPr/>
        </p:nvGrpSpPr>
        <p:grpSpPr>
          <a:xfrm>
            <a:off x="1649203" y="1957176"/>
            <a:ext cx="4871272" cy="487127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4FA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87023"/>
              </p:ext>
            </p:extLst>
          </p:nvPr>
        </p:nvGraphicFramePr>
        <p:xfrm>
          <a:off x="8239291" y="1494905"/>
          <a:ext cx="9276150" cy="5345829"/>
        </p:xfrm>
        <a:graphic>
          <a:graphicData uri="http://schemas.openxmlformats.org/drawingml/2006/table">
            <a:tbl>
              <a:tblPr/>
              <a:tblGrid>
                <a:gridCol w="1808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9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893">
                <a:tc rowSpan="2"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รายการค่าใช้จ่าย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งบประมาณ (บาท)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งบประมาณ (บาท)</a:t>
                      </a:r>
                      <a:endParaRPr lang="en-US" sz="1100"/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งบประมาณ (บาท)</a:t>
                      </a:r>
                      <a:endParaRPr lang="en-US" sz="1100"/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93">
                <a:tc vMerge="1"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รายการค่าใช้จ่าย</a:t>
                      </a:r>
                      <a:endParaRPr lang="en-US" sz="1100"/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บพข.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เอกชน in cash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เอกชน in kind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791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ค่าตอบแทน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791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ค่าจ้าง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791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ค่าวัสดุวิทยาศาสตร์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791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ค่าใช้สอย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814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ค่าอุดหนุนสถาบัน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416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งบครุภัณฑ์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791">
                <a:tc rowSpan="2"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รวม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858">
                <a:tc vMerge="1"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รวม</a:t>
                      </a:r>
                      <a:endParaRPr lang="en-US" sz="1100"/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(in cash รวม)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(in cash รวม)</a:t>
                      </a:r>
                      <a:endParaRPr lang="en-US" sz="1100"/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180536"/>
              </p:ext>
            </p:extLst>
          </p:nvPr>
        </p:nvGraphicFramePr>
        <p:xfrm>
          <a:off x="8239291" y="6992207"/>
          <a:ext cx="9276151" cy="2596992"/>
        </p:xfrm>
        <a:graphic>
          <a:graphicData uri="http://schemas.openxmlformats.org/drawingml/2006/table">
            <a:tbl>
              <a:tblPr/>
              <a:tblGrid>
                <a:gridCol w="1871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1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1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1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7550">
                <a:tc rowSpan="2"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หน่วยงานร่วมสนับสนุนงบประมาณ</a:t>
                      </a:r>
                      <a:endParaRPr lang="en-US" sz="1100" dirty="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งบประมาณ (บาท)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งบประมาณ (บาท)</a:t>
                      </a:r>
                      <a:endParaRPr lang="en-US" sz="1100"/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งบประมาณ (บาท)</a:t>
                      </a:r>
                      <a:endParaRPr lang="en-US" sz="1100"/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งบประมาณ (บาท)</a:t>
                      </a:r>
                      <a:endParaRPr lang="en-US" sz="1100"/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550">
                <a:tc vMerge="1"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หน่วยงานร่วมสนับสนุนงบประมาณ</a:t>
                      </a:r>
                      <a:endParaRPr lang="en-US" sz="1100"/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in cash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สัดส่วน (%)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in kind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สัดส่วน (%)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964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บพข.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964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บริษัท...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964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รวม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Freeform 15"/>
          <p:cNvSpPr/>
          <p:nvPr/>
        </p:nvSpPr>
        <p:spPr>
          <a:xfrm>
            <a:off x="1133763" y="1418377"/>
            <a:ext cx="5948871" cy="5948871"/>
          </a:xfrm>
          <a:custGeom>
            <a:avLst/>
            <a:gdLst/>
            <a:ahLst/>
            <a:cxnLst/>
            <a:rect l="l" t="t" r="r" b="b"/>
            <a:pathLst>
              <a:path w="5948871" h="5948871">
                <a:moveTo>
                  <a:pt x="0" y="0"/>
                </a:moveTo>
                <a:lnTo>
                  <a:pt x="5948871" y="0"/>
                </a:lnTo>
                <a:lnTo>
                  <a:pt x="5948871" y="5948870"/>
                </a:lnTo>
                <a:lnTo>
                  <a:pt x="0" y="59488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16" name="Group 16"/>
          <p:cNvGrpSpPr/>
          <p:nvPr/>
        </p:nvGrpSpPr>
        <p:grpSpPr>
          <a:xfrm rot="5400000">
            <a:off x="8526123" y="-8677593"/>
            <a:ext cx="1235755" cy="18489500"/>
            <a:chOff x="0" y="0"/>
            <a:chExt cx="325466" cy="486966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5466" cy="4869662"/>
            </a:xfrm>
            <a:custGeom>
              <a:avLst/>
              <a:gdLst/>
              <a:ahLst/>
              <a:cxnLst/>
              <a:rect l="l" t="t" r="r" b="b"/>
              <a:pathLst>
                <a:path w="325466" h="4869662">
                  <a:moveTo>
                    <a:pt x="0" y="0"/>
                  </a:moveTo>
                  <a:lnTo>
                    <a:pt x="325466" y="0"/>
                  </a:lnTo>
                  <a:lnTo>
                    <a:pt x="325466" y="4869662"/>
                  </a:lnTo>
                  <a:lnTo>
                    <a:pt x="0" y="486966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33333">
                  <a:srgbClr val="FFFFFF">
                    <a:alpha val="22440"/>
                  </a:srgbClr>
                </a:gs>
                <a:gs pos="66667">
                  <a:srgbClr val="FFFFFF">
                    <a:alpha val="34000"/>
                  </a:srgbClr>
                </a:gs>
                <a:gs pos="100000">
                  <a:srgbClr val="FFFFFF">
                    <a:alpha val="34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T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25466" cy="49077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89532" y="284596"/>
            <a:ext cx="9626676" cy="732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99"/>
              </a:lnSpc>
            </a:pPr>
            <a:r>
              <a:rPr lang="en-US" sz="4800" b="1" dirty="0" err="1">
                <a:solidFill>
                  <a:srgbClr val="FFFFFF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รายละเอียดงบประมาณโครงการ</a:t>
            </a:r>
            <a:endParaRPr lang="en-US" sz="4800" b="1" dirty="0">
              <a:solidFill>
                <a:srgbClr val="FFFFFF"/>
              </a:solidFill>
              <a:latin typeface="Kanit 1" panose="020B0604020202020204" charset="-34"/>
              <a:ea typeface="Kanit 2 Bold"/>
              <a:cs typeface="Kanit 1" panose="020B0604020202020204" charset="-34"/>
              <a:sym typeface="Kanit 2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253602" y="1251710"/>
            <a:ext cx="3662474" cy="446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000000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รายการค่าใช้จ่าย (in cash)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76931" y="7371917"/>
            <a:ext cx="6062533" cy="271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3"/>
              </a:lnSpc>
              <a:spcBef>
                <a:spcPct val="0"/>
              </a:spcBef>
            </a:pPr>
            <a:r>
              <a:rPr lang="en-US" sz="1559" dirty="0" err="1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งบประมาณโครงการทั้งหมด</a:t>
            </a:r>
            <a:r>
              <a:rPr lang="en-US" sz="1559" dirty="0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 : .......... (</a:t>
            </a:r>
            <a:r>
              <a:rPr lang="en-US" sz="1559" dirty="0" err="1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รวม</a:t>
            </a:r>
            <a:r>
              <a:rPr lang="en-US" sz="1559" dirty="0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 in case + in kind)........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38354" y="7627159"/>
            <a:ext cx="4599197" cy="271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3"/>
              </a:lnSpc>
              <a:spcBef>
                <a:spcPct val="0"/>
              </a:spcBef>
            </a:pPr>
            <a:r>
              <a:rPr lang="en-US" sz="1559" dirty="0" err="1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งบ</a:t>
            </a:r>
            <a:r>
              <a:rPr lang="en-US" sz="1559" dirty="0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 </a:t>
            </a:r>
            <a:r>
              <a:rPr lang="en-US" sz="1559" dirty="0" err="1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บพข</a:t>
            </a:r>
            <a:r>
              <a:rPr lang="en-US" sz="1559" dirty="0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. (</a:t>
            </a:r>
            <a:r>
              <a:rPr lang="en-US" sz="1559" dirty="0" err="1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เสนอขออนุมัติ</a:t>
            </a:r>
            <a:r>
              <a:rPr lang="en-US" sz="1559" dirty="0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) : ........</a:t>
            </a:r>
            <a:r>
              <a:rPr lang="en-US" sz="1559" dirty="0" err="1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บาท</a:t>
            </a:r>
            <a:endParaRPr lang="en-US" sz="1559" dirty="0">
              <a:solidFill>
                <a:srgbClr val="000000"/>
              </a:solidFill>
              <a:latin typeface="Kanit 1" panose="020B0604020202020204" charset="-34"/>
              <a:ea typeface="Kanit 2"/>
              <a:cs typeface="Kanit 1" panose="020B0604020202020204" charset="-34"/>
              <a:sym typeface="Kanit 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-381000" y="7887017"/>
            <a:ext cx="6062533" cy="271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3"/>
              </a:lnSpc>
              <a:spcBef>
                <a:spcPct val="0"/>
              </a:spcBef>
            </a:pPr>
            <a:r>
              <a:rPr lang="en-US" sz="1559" dirty="0" err="1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งบเอกชน</a:t>
            </a:r>
            <a:r>
              <a:rPr lang="en-US" sz="1559" dirty="0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 in cash : ........</a:t>
            </a:r>
            <a:r>
              <a:rPr lang="en-US" sz="1559" dirty="0" err="1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บาท</a:t>
            </a:r>
            <a:endParaRPr lang="en-US" sz="1559" dirty="0">
              <a:solidFill>
                <a:srgbClr val="000000"/>
              </a:solidFill>
              <a:latin typeface="Kanit 1" panose="020B0604020202020204" charset="-34"/>
              <a:ea typeface="Kanit 2"/>
              <a:cs typeface="Kanit 1" panose="020B0604020202020204" charset="-34"/>
              <a:sym typeface="Kanit 2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82987" y="8445367"/>
            <a:ext cx="4032330" cy="271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3"/>
              </a:lnSpc>
              <a:spcBef>
                <a:spcPct val="0"/>
              </a:spcBef>
            </a:pPr>
            <a:r>
              <a:rPr lang="en-US" sz="1559" dirty="0" err="1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งบเอกชน</a:t>
            </a:r>
            <a:r>
              <a:rPr lang="en-US" sz="1559" dirty="0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 in kind : ........</a:t>
            </a:r>
            <a:r>
              <a:rPr lang="en-US" sz="1559" dirty="0" err="1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บาท</a:t>
            </a:r>
            <a:endParaRPr lang="en-US" sz="1559" dirty="0">
              <a:solidFill>
                <a:srgbClr val="000000"/>
              </a:solidFill>
              <a:latin typeface="Kanit 1" panose="020B0604020202020204" charset="-34"/>
              <a:ea typeface="Kanit 2"/>
              <a:cs typeface="Kanit 1" panose="020B0604020202020204" charset="-34"/>
              <a:sym typeface="Kanit 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54844" y="8178232"/>
            <a:ext cx="4855356" cy="271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3"/>
              </a:lnSpc>
              <a:spcBef>
                <a:spcPct val="0"/>
              </a:spcBef>
            </a:pPr>
            <a:r>
              <a:rPr lang="en-US" sz="1559" dirty="0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(............%</a:t>
            </a:r>
            <a:r>
              <a:rPr lang="en-US" sz="1559" dirty="0" err="1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ของ</a:t>
            </a:r>
            <a:r>
              <a:rPr lang="en-US" sz="1559" dirty="0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 in cash </a:t>
            </a:r>
            <a:r>
              <a:rPr lang="en-US" sz="1559" dirty="0" err="1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รวมโครงการ</a:t>
            </a:r>
            <a:r>
              <a:rPr lang="en-US" sz="1559" dirty="0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75226" y="8693389"/>
            <a:ext cx="4414591" cy="271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3"/>
              </a:lnSpc>
              <a:spcBef>
                <a:spcPct val="0"/>
              </a:spcBef>
            </a:pPr>
            <a:r>
              <a:rPr lang="en-US" sz="1559" dirty="0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(............%</a:t>
            </a:r>
            <a:r>
              <a:rPr lang="en-US" sz="1559" dirty="0" err="1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ของ</a:t>
            </a:r>
            <a:r>
              <a:rPr lang="en-US" sz="1559" dirty="0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 in cash </a:t>
            </a:r>
            <a:r>
              <a:rPr lang="en-US" sz="1559" dirty="0" err="1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รวมโครงการ</a:t>
            </a:r>
            <a:r>
              <a:rPr lang="en-US" sz="1559" dirty="0">
                <a:solidFill>
                  <a:srgbClr val="000000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)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 rotWithShape="1">
          <a:blip r:embed="rId7"/>
          <a:srcRect b="7354"/>
          <a:stretch/>
        </p:blipFill>
        <p:spPr>
          <a:xfrm>
            <a:off x="1103465" y="1089504"/>
            <a:ext cx="6487094" cy="59135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94FF">
                <a:alpha val="100000"/>
              </a:srgbClr>
            </a:gs>
            <a:gs pos="50000">
              <a:srgbClr val="88D1FF">
                <a:alpha val="100000"/>
              </a:srgbClr>
            </a:gs>
            <a:gs pos="100000">
              <a:srgbClr val="EEFB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6692" y="-571500"/>
            <a:ext cx="19318092" cy="11658600"/>
          </a:xfrm>
          <a:custGeom>
            <a:avLst/>
            <a:gdLst/>
            <a:ahLst/>
            <a:cxnLst/>
            <a:rect l="l" t="t" r="r" b="b"/>
            <a:pathLst>
              <a:path w="21465936" h="14891993">
                <a:moveTo>
                  <a:pt x="0" y="0"/>
                </a:moveTo>
                <a:lnTo>
                  <a:pt x="21465936" y="0"/>
                </a:lnTo>
                <a:lnTo>
                  <a:pt x="21465936" y="14891993"/>
                </a:lnTo>
                <a:lnTo>
                  <a:pt x="0" y="14891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 t="-12592" r="-11118" b="-15142"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3" name="Freeform 3"/>
          <p:cNvSpPr/>
          <p:nvPr/>
        </p:nvSpPr>
        <p:spPr>
          <a:xfrm flipV="1">
            <a:off x="-1385941" y="111368"/>
            <a:ext cx="20879032" cy="10599074"/>
          </a:xfrm>
          <a:custGeom>
            <a:avLst/>
            <a:gdLst/>
            <a:ahLst/>
            <a:cxnLst/>
            <a:rect l="l" t="t" r="r" b="b"/>
            <a:pathLst>
              <a:path w="20879032" h="10599074">
                <a:moveTo>
                  <a:pt x="0" y="10599074"/>
                </a:moveTo>
                <a:lnTo>
                  <a:pt x="20879032" y="10599074"/>
                </a:lnTo>
                <a:lnTo>
                  <a:pt x="20879032" y="0"/>
                </a:lnTo>
                <a:lnTo>
                  <a:pt x="0" y="0"/>
                </a:lnTo>
                <a:lnTo>
                  <a:pt x="0" y="10599074"/>
                </a:lnTo>
                <a:close/>
              </a:path>
            </a:pathLst>
          </a:custGeom>
          <a:blipFill>
            <a:blip r:embed="rId3"/>
            <a:stretch>
              <a:fillRect l="-3156" r="-3156"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4" name="Group 4"/>
          <p:cNvGrpSpPr/>
          <p:nvPr/>
        </p:nvGrpSpPr>
        <p:grpSpPr>
          <a:xfrm>
            <a:off x="489532" y="2927302"/>
            <a:ext cx="17308937" cy="6963425"/>
            <a:chOff x="0" y="0"/>
            <a:chExt cx="4558732" cy="18339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58732" cy="1833988"/>
            </a:xfrm>
            <a:custGeom>
              <a:avLst/>
              <a:gdLst/>
              <a:ahLst/>
              <a:cxnLst/>
              <a:rect l="l" t="t" r="r" b="b"/>
              <a:pathLst>
                <a:path w="4558732" h="1833988">
                  <a:moveTo>
                    <a:pt x="5815" y="0"/>
                  </a:moveTo>
                  <a:lnTo>
                    <a:pt x="4552917" y="0"/>
                  </a:lnTo>
                  <a:cubicBezTo>
                    <a:pt x="4554460" y="0"/>
                    <a:pt x="4555939" y="613"/>
                    <a:pt x="4557029" y="1703"/>
                  </a:cubicBezTo>
                  <a:cubicBezTo>
                    <a:pt x="4558119" y="2794"/>
                    <a:pt x="4558732" y="4272"/>
                    <a:pt x="4558732" y="5815"/>
                  </a:cubicBezTo>
                  <a:lnTo>
                    <a:pt x="4558732" y="1828174"/>
                  </a:lnTo>
                  <a:cubicBezTo>
                    <a:pt x="4558732" y="1829716"/>
                    <a:pt x="4558119" y="1831195"/>
                    <a:pt x="4557029" y="1832285"/>
                  </a:cubicBezTo>
                  <a:cubicBezTo>
                    <a:pt x="4555939" y="1833376"/>
                    <a:pt x="4554460" y="1833988"/>
                    <a:pt x="4552917" y="1833988"/>
                  </a:cubicBezTo>
                  <a:lnTo>
                    <a:pt x="5815" y="1833988"/>
                  </a:lnTo>
                  <a:cubicBezTo>
                    <a:pt x="4272" y="1833988"/>
                    <a:pt x="2794" y="1833376"/>
                    <a:pt x="1703" y="1832285"/>
                  </a:cubicBezTo>
                  <a:cubicBezTo>
                    <a:pt x="613" y="1831195"/>
                    <a:pt x="0" y="1829716"/>
                    <a:pt x="0" y="1828174"/>
                  </a:cubicBezTo>
                  <a:lnTo>
                    <a:pt x="0" y="5815"/>
                  </a:lnTo>
                  <a:cubicBezTo>
                    <a:pt x="0" y="4272"/>
                    <a:pt x="613" y="2794"/>
                    <a:pt x="1703" y="1703"/>
                  </a:cubicBezTo>
                  <a:cubicBezTo>
                    <a:pt x="2794" y="613"/>
                    <a:pt x="4272" y="0"/>
                    <a:pt x="581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4558732" cy="1900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609600" y="9884451"/>
            <a:ext cx="6950479" cy="805097"/>
          </a:xfrm>
          <a:custGeom>
            <a:avLst/>
            <a:gdLst/>
            <a:ahLst/>
            <a:cxnLst/>
            <a:rect l="l" t="t" r="r" b="b"/>
            <a:pathLst>
              <a:path w="6950479" h="805097">
                <a:moveTo>
                  <a:pt x="0" y="0"/>
                </a:moveTo>
                <a:lnTo>
                  <a:pt x="6950479" y="0"/>
                </a:lnTo>
                <a:lnTo>
                  <a:pt x="6950479" y="805098"/>
                </a:lnTo>
                <a:lnTo>
                  <a:pt x="0" y="805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8" name="Freeform 8"/>
          <p:cNvSpPr/>
          <p:nvPr/>
        </p:nvSpPr>
        <p:spPr>
          <a:xfrm>
            <a:off x="11114627" y="9900252"/>
            <a:ext cx="6950479" cy="805097"/>
          </a:xfrm>
          <a:custGeom>
            <a:avLst/>
            <a:gdLst/>
            <a:ahLst/>
            <a:cxnLst/>
            <a:rect l="l" t="t" r="r" b="b"/>
            <a:pathLst>
              <a:path w="6950479" h="805097">
                <a:moveTo>
                  <a:pt x="0" y="0"/>
                </a:moveTo>
                <a:lnTo>
                  <a:pt x="6950479" y="0"/>
                </a:lnTo>
                <a:lnTo>
                  <a:pt x="6950479" y="805097"/>
                </a:lnTo>
                <a:lnTo>
                  <a:pt x="0" y="8050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9" name="AutoShape 9"/>
          <p:cNvSpPr/>
          <p:nvPr/>
        </p:nvSpPr>
        <p:spPr>
          <a:xfrm flipV="1">
            <a:off x="489532" y="2500384"/>
            <a:ext cx="2534903" cy="0"/>
          </a:xfrm>
          <a:prstGeom prst="line">
            <a:avLst/>
          </a:prstGeom>
          <a:ln w="28575" cap="flat">
            <a:solidFill>
              <a:srgbClr val="C00000"/>
            </a:solidFill>
            <a:prstDash val="solid"/>
            <a:headEnd type="triangle" w="lg" len="med"/>
            <a:tailEnd type="none" w="sm" len="sm"/>
          </a:ln>
        </p:spPr>
        <p:txBody>
          <a:bodyPr/>
          <a:lstStyle/>
          <a:p>
            <a:endParaRPr lang="en-TH"/>
          </a:p>
        </p:txBody>
      </p:sp>
      <p:sp>
        <p:nvSpPr>
          <p:cNvPr id="10" name="AutoShape 10"/>
          <p:cNvSpPr/>
          <p:nvPr/>
        </p:nvSpPr>
        <p:spPr>
          <a:xfrm>
            <a:off x="8106106" y="2500384"/>
            <a:ext cx="1290000" cy="0"/>
          </a:xfrm>
          <a:prstGeom prst="line">
            <a:avLst/>
          </a:prstGeom>
          <a:ln w="28575" cap="flat">
            <a:solidFill>
              <a:srgbClr val="C00000"/>
            </a:solidFill>
            <a:prstDash val="solid"/>
            <a:headEnd type="triangle" w="lg" len="med"/>
            <a:tailEnd type="none" w="sm" len="sm"/>
          </a:ln>
        </p:spPr>
        <p:txBody>
          <a:bodyPr/>
          <a:lstStyle/>
          <a:p>
            <a:endParaRPr lang="en-TH"/>
          </a:p>
        </p:txBody>
      </p:sp>
      <p:sp>
        <p:nvSpPr>
          <p:cNvPr id="11" name="AutoShape 11"/>
          <p:cNvSpPr/>
          <p:nvPr/>
        </p:nvSpPr>
        <p:spPr>
          <a:xfrm>
            <a:off x="13469239" y="2514672"/>
            <a:ext cx="1033795" cy="0"/>
          </a:xfrm>
          <a:prstGeom prst="line">
            <a:avLst/>
          </a:prstGeom>
          <a:ln w="28575" cap="flat">
            <a:solidFill>
              <a:srgbClr val="C00000"/>
            </a:solidFill>
            <a:prstDash val="solid"/>
            <a:headEnd type="triangle" w="lg" len="med"/>
            <a:tailEnd type="none" w="sm" len="sm"/>
          </a:ln>
        </p:spPr>
        <p:txBody>
          <a:bodyPr/>
          <a:lstStyle/>
          <a:p>
            <a:endParaRPr lang="en-TH"/>
          </a:p>
        </p:txBody>
      </p:sp>
      <p:sp>
        <p:nvSpPr>
          <p:cNvPr id="12" name="AutoShape 12"/>
          <p:cNvSpPr/>
          <p:nvPr/>
        </p:nvSpPr>
        <p:spPr>
          <a:xfrm>
            <a:off x="16563874" y="2514672"/>
            <a:ext cx="1234595" cy="0"/>
          </a:xfrm>
          <a:prstGeom prst="line">
            <a:avLst/>
          </a:prstGeom>
          <a:ln w="28575" cap="flat">
            <a:solidFill>
              <a:srgbClr val="C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TH"/>
          </a:p>
        </p:txBody>
      </p:sp>
      <p:sp>
        <p:nvSpPr>
          <p:cNvPr id="13" name="AutoShape 13"/>
          <p:cNvSpPr/>
          <p:nvPr/>
        </p:nvSpPr>
        <p:spPr>
          <a:xfrm>
            <a:off x="11856242" y="2514672"/>
            <a:ext cx="1547012" cy="0"/>
          </a:xfrm>
          <a:prstGeom prst="line">
            <a:avLst/>
          </a:prstGeom>
          <a:ln w="28575" cap="flat">
            <a:solidFill>
              <a:srgbClr val="C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TH"/>
          </a:p>
        </p:txBody>
      </p:sp>
      <p:sp>
        <p:nvSpPr>
          <p:cNvPr id="14" name="AutoShape 14"/>
          <p:cNvSpPr/>
          <p:nvPr/>
        </p:nvSpPr>
        <p:spPr>
          <a:xfrm>
            <a:off x="5314440" y="2500384"/>
            <a:ext cx="2677366" cy="0"/>
          </a:xfrm>
          <a:prstGeom prst="line">
            <a:avLst/>
          </a:prstGeom>
          <a:ln w="28575" cap="flat">
            <a:solidFill>
              <a:srgbClr val="C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TH"/>
          </a:p>
        </p:txBody>
      </p:sp>
      <p:sp>
        <p:nvSpPr>
          <p:cNvPr id="15" name="Freeform 15"/>
          <p:cNvSpPr/>
          <p:nvPr/>
        </p:nvSpPr>
        <p:spPr>
          <a:xfrm>
            <a:off x="16265437" y="120087"/>
            <a:ext cx="1799669" cy="908613"/>
          </a:xfrm>
          <a:custGeom>
            <a:avLst/>
            <a:gdLst/>
            <a:ahLst/>
            <a:cxnLst/>
            <a:rect l="l" t="t" r="r" b="b"/>
            <a:pathLst>
              <a:path w="1799669" h="908613">
                <a:moveTo>
                  <a:pt x="0" y="0"/>
                </a:moveTo>
                <a:lnTo>
                  <a:pt x="1799669" y="0"/>
                </a:lnTo>
                <a:lnTo>
                  <a:pt x="1799669" y="908613"/>
                </a:lnTo>
                <a:lnTo>
                  <a:pt x="0" y="9086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16" name="TextBox 16"/>
          <p:cNvSpPr txBox="1"/>
          <p:nvPr/>
        </p:nvSpPr>
        <p:spPr>
          <a:xfrm>
            <a:off x="3139017" y="2309487"/>
            <a:ext cx="2060840" cy="348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5"/>
              </a:lnSpc>
            </a:pPr>
            <a:r>
              <a:rPr lang="en-US" sz="2300" b="1">
                <a:solidFill>
                  <a:srgbClr val="041F60"/>
                </a:solidFill>
                <a:latin typeface="Kanit 1" panose="020B0604020202020204" charset="-34"/>
                <a:ea typeface="Gotham Bold"/>
                <a:cs typeface="Kanit 1" panose="020B0604020202020204" charset="-34"/>
                <a:sym typeface="Gotham Bold"/>
              </a:rPr>
              <a:t>256x - 256x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95754" y="2309487"/>
            <a:ext cx="2060840" cy="348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5"/>
              </a:lnSpc>
            </a:pPr>
            <a:r>
              <a:rPr lang="en-US" sz="2300" b="1">
                <a:solidFill>
                  <a:srgbClr val="041F60"/>
                </a:solidFill>
                <a:latin typeface="Kanit 1" panose="020B0604020202020204" charset="-34"/>
                <a:ea typeface="Gotham Bold"/>
                <a:cs typeface="Kanit 1" panose="020B0604020202020204" charset="-34"/>
                <a:sym typeface="Gotham Bold"/>
              </a:rPr>
              <a:t>256x - 256x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503034" y="2309487"/>
            <a:ext cx="2060840" cy="348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5"/>
              </a:lnSpc>
            </a:pPr>
            <a:r>
              <a:rPr lang="en-US" sz="2300" b="1">
                <a:solidFill>
                  <a:srgbClr val="041F60"/>
                </a:solidFill>
                <a:latin typeface="Kanit 1" panose="020B0604020202020204" charset="-34"/>
                <a:ea typeface="Gotham Bold"/>
                <a:cs typeface="Kanit 1" panose="020B0604020202020204" charset="-34"/>
                <a:sym typeface="Gotham Bold"/>
              </a:rPr>
              <a:t>256x - 256x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489532" y="1477562"/>
            <a:ext cx="17308937" cy="575692"/>
            <a:chOff x="0" y="0"/>
            <a:chExt cx="13286128" cy="44189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286129" cy="441894"/>
            </a:xfrm>
            <a:custGeom>
              <a:avLst/>
              <a:gdLst/>
              <a:ahLst/>
              <a:cxnLst/>
              <a:rect l="l" t="t" r="r" b="b"/>
              <a:pathLst>
                <a:path w="13286129" h="441894">
                  <a:moveTo>
                    <a:pt x="22811" y="0"/>
                  </a:moveTo>
                  <a:lnTo>
                    <a:pt x="13263318" y="0"/>
                  </a:lnTo>
                  <a:cubicBezTo>
                    <a:pt x="13275915" y="0"/>
                    <a:pt x="13286129" y="10213"/>
                    <a:pt x="13286129" y="22811"/>
                  </a:cubicBezTo>
                  <a:lnTo>
                    <a:pt x="13286129" y="419083"/>
                  </a:lnTo>
                  <a:cubicBezTo>
                    <a:pt x="13286129" y="431681"/>
                    <a:pt x="13275915" y="441894"/>
                    <a:pt x="13263318" y="441894"/>
                  </a:cubicBezTo>
                  <a:lnTo>
                    <a:pt x="22811" y="441894"/>
                  </a:lnTo>
                  <a:cubicBezTo>
                    <a:pt x="10213" y="441894"/>
                    <a:pt x="0" y="431681"/>
                    <a:pt x="0" y="419083"/>
                  </a:cubicBezTo>
                  <a:lnTo>
                    <a:pt x="0" y="22811"/>
                  </a:lnTo>
                  <a:cubicBezTo>
                    <a:pt x="0" y="10213"/>
                    <a:pt x="10213" y="0"/>
                    <a:pt x="22811" y="0"/>
                  </a:cubicBezTo>
                  <a:close/>
                </a:path>
              </a:pathLst>
            </a:custGeom>
            <a:solidFill>
              <a:srgbClr val="E9EBF4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3286128" cy="489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597182" y="1439877"/>
            <a:ext cx="5201286" cy="575692"/>
            <a:chOff x="0" y="0"/>
            <a:chExt cx="3992444" cy="44189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992444" cy="441894"/>
            </a:xfrm>
            <a:custGeom>
              <a:avLst/>
              <a:gdLst/>
              <a:ahLst/>
              <a:cxnLst/>
              <a:rect l="l" t="t" r="r" b="b"/>
              <a:pathLst>
                <a:path w="3992444" h="441894">
                  <a:moveTo>
                    <a:pt x="75912" y="0"/>
                  </a:moveTo>
                  <a:lnTo>
                    <a:pt x="3916532" y="0"/>
                  </a:lnTo>
                  <a:cubicBezTo>
                    <a:pt x="3936665" y="0"/>
                    <a:pt x="3955974" y="7998"/>
                    <a:pt x="3970210" y="22234"/>
                  </a:cubicBezTo>
                  <a:cubicBezTo>
                    <a:pt x="3984446" y="36470"/>
                    <a:pt x="3992444" y="55779"/>
                    <a:pt x="3992444" y="75912"/>
                  </a:cubicBezTo>
                  <a:lnTo>
                    <a:pt x="3992444" y="365983"/>
                  </a:lnTo>
                  <a:cubicBezTo>
                    <a:pt x="3992444" y="386116"/>
                    <a:pt x="3984446" y="405424"/>
                    <a:pt x="3970210" y="419660"/>
                  </a:cubicBezTo>
                  <a:cubicBezTo>
                    <a:pt x="3955974" y="433896"/>
                    <a:pt x="3936665" y="441894"/>
                    <a:pt x="3916532" y="441894"/>
                  </a:cubicBezTo>
                  <a:lnTo>
                    <a:pt x="75912" y="441894"/>
                  </a:lnTo>
                  <a:cubicBezTo>
                    <a:pt x="55779" y="441894"/>
                    <a:pt x="36470" y="433896"/>
                    <a:pt x="22234" y="419660"/>
                  </a:cubicBezTo>
                  <a:cubicBezTo>
                    <a:pt x="7998" y="405424"/>
                    <a:pt x="0" y="386116"/>
                    <a:pt x="0" y="365983"/>
                  </a:cubicBezTo>
                  <a:lnTo>
                    <a:pt x="0" y="75912"/>
                  </a:lnTo>
                  <a:cubicBezTo>
                    <a:pt x="0" y="55779"/>
                    <a:pt x="7998" y="36470"/>
                    <a:pt x="22234" y="22234"/>
                  </a:cubicBezTo>
                  <a:cubicBezTo>
                    <a:pt x="36470" y="7998"/>
                    <a:pt x="55779" y="0"/>
                    <a:pt x="75912" y="0"/>
                  </a:cubicBezTo>
                  <a:close/>
                </a:path>
              </a:pathLst>
            </a:custGeom>
            <a:solidFill>
              <a:srgbClr val="003170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3992444" cy="489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89532" y="1439877"/>
            <a:ext cx="15351801" cy="575692"/>
            <a:chOff x="0" y="0"/>
            <a:chExt cx="11783855" cy="44189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783854" cy="441894"/>
            </a:xfrm>
            <a:custGeom>
              <a:avLst/>
              <a:gdLst/>
              <a:ahLst/>
              <a:cxnLst/>
              <a:rect l="l" t="t" r="r" b="b"/>
              <a:pathLst>
                <a:path w="11783854" h="441894">
                  <a:moveTo>
                    <a:pt x="25719" y="0"/>
                  </a:moveTo>
                  <a:lnTo>
                    <a:pt x="11758135" y="0"/>
                  </a:lnTo>
                  <a:cubicBezTo>
                    <a:pt x="11764956" y="0"/>
                    <a:pt x="11771498" y="2710"/>
                    <a:pt x="11776321" y="7533"/>
                  </a:cubicBezTo>
                  <a:cubicBezTo>
                    <a:pt x="11781144" y="12356"/>
                    <a:pt x="11783854" y="18898"/>
                    <a:pt x="11783854" y="25719"/>
                  </a:cubicBezTo>
                  <a:lnTo>
                    <a:pt x="11783854" y="416175"/>
                  </a:lnTo>
                  <a:cubicBezTo>
                    <a:pt x="11783854" y="422996"/>
                    <a:pt x="11781144" y="429538"/>
                    <a:pt x="11776321" y="434361"/>
                  </a:cubicBezTo>
                  <a:cubicBezTo>
                    <a:pt x="11771498" y="439184"/>
                    <a:pt x="11764956" y="441894"/>
                    <a:pt x="11758135" y="441894"/>
                  </a:cubicBezTo>
                  <a:lnTo>
                    <a:pt x="25719" y="441894"/>
                  </a:lnTo>
                  <a:cubicBezTo>
                    <a:pt x="18898" y="441894"/>
                    <a:pt x="12356" y="439184"/>
                    <a:pt x="7533" y="434361"/>
                  </a:cubicBezTo>
                  <a:cubicBezTo>
                    <a:pt x="2710" y="429538"/>
                    <a:pt x="0" y="422996"/>
                    <a:pt x="0" y="416175"/>
                  </a:cubicBezTo>
                  <a:lnTo>
                    <a:pt x="0" y="25719"/>
                  </a:lnTo>
                  <a:cubicBezTo>
                    <a:pt x="0" y="18898"/>
                    <a:pt x="2710" y="12356"/>
                    <a:pt x="7533" y="7533"/>
                  </a:cubicBezTo>
                  <a:cubicBezTo>
                    <a:pt x="12356" y="2710"/>
                    <a:pt x="18898" y="0"/>
                    <a:pt x="25719" y="0"/>
                  </a:cubicBezTo>
                  <a:close/>
                </a:path>
              </a:pathLst>
            </a:custGeom>
            <a:solidFill>
              <a:srgbClr val="0054C0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11783855" cy="489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89532" y="1439877"/>
            <a:ext cx="12596505" cy="575692"/>
            <a:chOff x="0" y="0"/>
            <a:chExt cx="9668923" cy="44189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668924" cy="441894"/>
            </a:xfrm>
            <a:custGeom>
              <a:avLst/>
              <a:gdLst/>
              <a:ahLst/>
              <a:cxnLst/>
              <a:rect l="l" t="t" r="r" b="b"/>
              <a:pathLst>
                <a:path w="9668924" h="441894">
                  <a:moveTo>
                    <a:pt x="31345" y="0"/>
                  </a:moveTo>
                  <a:lnTo>
                    <a:pt x="9637578" y="0"/>
                  </a:lnTo>
                  <a:cubicBezTo>
                    <a:pt x="9645892" y="0"/>
                    <a:pt x="9653865" y="3302"/>
                    <a:pt x="9659743" y="9181"/>
                  </a:cubicBezTo>
                  <a:cubicBezTo>
                    <a:pt x="9665622" y="15059"/>
                    <a:pt x="9668924" y="23032"/>
                    <a:pt x="9668924" y="31345"/>
                  </a:cubicBezTo>
                  <a:lnTo>
                    <a:pt x="9668924" y="410549"/>
                  </a:lnTo>
                  <a:cubicBezTo>
                    <a:pt x="9668924" y="418862"/>
                    <a:pt x="9665622" y="426835"/>
                    <a:pt x="9659743" y="432713"/>
                  </a:cubicBezTo>
                  <a:cubicBezTo>
                    <a:pt x="9653865" y="438592"/>
                    <a:pt x="9645892" y="441894"/>
                    <a:pt x="9637578" y="441894"/>
                  </a:cubicBezTo>
                  <a:lnTo>
                    <a:pt x="31345" y="441894"/>
                  </a:lnTo>
                  <a:cubicBezTo>
                    <a:pt x="23032" y="441894"/>
                    <a:pt x="15059" y="438592"/>
                    <a:pt x="9181" y="432713"/>
                  </a:cubicBezTo>
                  <a:cubicBezTo>
                    <a:pt x="3302" y="426835"/>
                    <a:pt x="0" y="418862"/>
                    <a:pt x="0" y="410549"/>
                  </a:cubicBezTo>
                  <a:lnTo>
                    <a:pt x="0" y="31345"/>
                  </a:lnTo>
                  <a:cubicBezTo>
                    <a:pt x="0" y="23032"/>
                    <a:pt x="3302" y="15059"/>
                    <a:pt x="9181" y="9181"/>
                  </a:cubicBezTo>
                  <a:cubicBezTo>
                    <a:pt x="15059" y="3302"/>
                    <a:pt x="23032" y="0"/>
                    <a:pt x="31345" y="0"/>
                  </a:cubicBez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9668923" cy="489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89532" y="1439877"/>
            <a:ext cx="13387830" cy="575692"/>
            <a:chOff x="0" y="0"/>
            <a:chExt cx="10276335" cy="44189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276335" cy="441894"/>
            </a:xfrm>
            <a:custGeom>
              <a:avLst/>
              <a:gdLst/>
              <a:ahLst/>
              <a:cxnLst/>
              <a:rect l="l" t="t" r="r" b="b"/>
              <a:pathLst>
                <a:path w="10276335" h="441894">
                  <a:moveTo>
                    <a:pt x="29492" y="0"/>
                  </a:moveTo>
                  <a:lnTo>
                    <a:pt x="10246843" y="0"/>
                  </a:lnTo>
                  <a:cubicBezTo>
                    <a:pt x="10263131" y="0"/>
                    <a:pt x="10276335" y="13204"/>
                    <a:pt x="10276335" y="29492"/>
                  </a:cubicBezTo>
                  <a:lnTo>
                    <a:pt x="10276335" y="412402"/>
                  </a:lnTo>
                  <a:cubicBezTo>
                    <a:pt x="10276335" y="428690"/>
                    <a:pt x="10263131" y="441894"/>
                    <a:pt x="10246843" y="441894"/>
                  </a:cubicBezTo>
                  <a:lnTo>
                    <a:pt x="29492" y="441894"/>
                  </a:lnTo>
                  <a:cubicBezTo>
                    <a:pt x="13204" y="441894"/>
                    <a:pt x="0" y="428690"/>
                    <a:pt x="0" y="412402"/>
                  </a:cubicBezTo>
                  <a:lnTo>
                    <a:pt x="0" y="29492"/>
                  </a:lnTo>
                  <a:cubicBezTo>
                    <a:pt x="0" y="13204"/>
                    <a:pt x="13204" y="0"/>
                    <a:pt x="29492" y="0"/>
                  </a:cubicBezTo>
                  <a:close/>
                </a:path>
              </a:pathLst>
            </a:custGeom>
            <a:solidFill>
              <a:srgbClr val="0A76FF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10276335" cy="489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89532" y="1439877"/>
            <a:ext cx="11469233" cy="575692"/>
            <a:chOff x="0" y="0"/>
            <a:chExt cx="8803643" cy="44189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803643" cy="441894"/>
            </a:xfrm>
            <a:custGeom>
              <a:avLst/>
              <a:gdLst/>
              <a:ahLst/>
              <a:cxnLst/>
              <a:rect l="l" t="t" r="r" b="b"/>
              <a:pathLst>
                <a:path w="8803643" h="441894">
                  <a:moveTo>
                    <a:pt x="34426" y="0"/>
                  </a:moveTo>
                  <a:lnTo>
                    <a:pt x="8769217" y="0"/>
                  </a:lnTo>
                  <a:cubicBezTo>
                    <a:pt x="8788230" y="0"/>
                    <a:pt x="8803643" y="15413"/>
                    <a:pt x="8803643" y="34426"/>
                  </a:cubicBezTo>
                  <a:lnTo>
                    <a:pt x="8803643" y="407468"/>
                  </a:lnTo>
                  <a:cubicBezTo>
                    <a:pt x="8803643" y="426481"/>
                    <a:pt x="8788230" y="441894"/>
                    <a:pt x="8769217" y="441894"/>
                  </a:cubicBezTo>
                  <a:lnTo>
                    <a:pt x="34426" y="441894"/>
                  </a:lnTo>
                  <a:cubicBezTo>
                    <a:pt x="15413" y="441894"/>
                    <a:pt x="0" y="426481"/>
                    <a:pt x="0" y="407468"/>
                  </a:cubicBezTo>
                  <a:lnTo>
                    <a:pt x="0" y="34426"/>
                  </a:lnTo>
                  <a:cubicBezTo>
                    <a:pt x="0" y="15413"/>
                    <a:pt x="15413" y="0"/>
                    <a:pt x="34426" y="0"/>
                  </a:cubicBezTo>
                  <a:close/>
                </a:path>
              </a:pathLst>
            </a:custGeom>
            <a:solidFill>
              <a:srgbClr val="308BFF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8803643" cy="489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489532" y="1439877"/>
            <a:ext cx="9548608" cy="575692"/>
            <a:chOff x="0" y="0"/>
            <a:chExt cx="7329395" cy="44189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7329394" cy="441894"/>
            </a:xfrm>
            <a:custGeom>
              <a:avLst/>
              <a:gdLst/>
              <a:ahLst/>
              <a:cxnLst/>
              <a:rect l="l" t="t" r="r" b="b"/>
              <a:pathLst>
                <a:path w="7329394" h="441894">
                  <a:moveTo>
                    <a:pt x="41350" y="0"/>
                  </a:moveTo>
                  <a:lnTo>
                    <a:pt x="7288044" y="0"/>
                  </a:lnTo>
                  <a:cubicBezTo>
                    <a:pt x="7310882" y="0"/>
                    <a:pt x="7329394" y="18513"/>
                    <a:pt x="7329394" y="41350"/>
                  </a:cubicBezTo>
                  <a:lnTo>
                    <a:pt x="7329394" y="400544"/>
                  </a:lnTo>
                  <a:cubicBezTo>
                    <a:pt x="7329394" y="423381"/>
                    <a:pt x="7310882" y="441894"/>
                    <a:pt x="7288044" y="441894"/>
                  </a:cubicBezTo>
                  <a:lnTo>
                    <a:pt x="41350" y="441894"/>
                  </a:lnTo>
                  <a:cubicBezTo>
                    <a:pt x="18513" y="441894"/>
                    <a:pt x="0" y="423381"/>
                    <a:pt x="0" y="400544"/>
                  </a:cubicBezTo>
                  <a:lnTo>
                    <a:pt x="0" y="41350"/>
                  </a:lnTo>
                  <a:cubicBezTo>
                    <a:pt x="0" y="18513"/>
                    <a:pt x="18513" y="0"/>
                    <a:pt x="41350" y="0"/>
                  </a:cubicBezTo>
                  <a:close/>
                </a:path>
              </a:pathLst>
            </a:custGeom>
            <a:solidFill>
              <a:srgbClr val="56A0FF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7329395" cy="489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489532" y="1439877"/>
            <a:ext cx="7675900" cy="575692"/>
            <a:chOff x="0" y="0"/>
            <a:chExt cx="5891927" cy="441894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891927" cy="441894"/>
            </a:xfrm>
            <a:custGeom>
              <a:avLst/>
              <a:gdLst/>
              <a:ahLst/>
              <a:cxnLst/>
              <a:rect l="l" t="t" r="r" b="b"/>
              <a:pathLst>
                <a:path w="5891927" h="441894">
                  <a:moveTo>
                    <a:pt x="51439" y="0"/>
                  </a:moveTo>
                  <a:lnTo>
                    <a:pt x="5840488" y="0"/>
                  </a:lnTo>
                  <a:cubicBezTo>
                    <a:pt x="5854131" y="0"/>
                    <a:pt x="5867214" y="5419"/>
                    <a:pt x="5876861" y="15066"/>
                  </a:cubicBezTo>
                  <a:cubicBezTo>
                    <a:pt x="5886508" y="24713"/>
                    <a:pt x="5891927" y="37796"/>
                    <a:pt x="5891927" y="51439"/>
                  </a:cubicBezTo>
                  <a:lnTo>
                    <a:pt x="5891927" y="390455"/>
                  </a:lnTo>
                  <a:cubicBezTo>
                    <a:pt x="5891927" y="404098"/>
                    <a:pt x="5886508" y="417181"/>
                    <a:pt x="5876861" y="426828"/>
                  </a:cubicBezTo>
                  <a:cubicBezTo>
                    <a:pt x="5867214" y="436475"/>
                    <a:pt x="5854131" y="441894"/>
                    <a:pt x="5840488" y="441894"/>
                  </a:cubicBezTo>
                  <a:lnTo>
                    <a:pt x="51439" y="441894"/>
                  </a:lnTo>
                  <a:cubicBezTo>
                    <a:pt x="37796" y="441894"/>
                    <a:pt x="24713" y="436475"/>
                    <a:pt x="15066" y="426828"/>
                  </a:cubicBezTo>
                  <a:cubicBezTo>
                    <a:pt x="5419" y="417181"/>
                    <a:pt x="0" y="404098"/>
                    <a:pt x="0" y="390455"/>
                  </a:cubicBezTo>
                  <a:lnTo>
                    <a:pt x="0" y="51439"/>
                  </a:lnTo>
                  <a:cubicBezTo>
                    <a:pt x="0" y="37796"/>
                    <a:pt x="5419" y="24713"/>
                    <a:pt x="15066" y="15066"/>
                  </a:cubicBezTo>
                  <a:cubicBezTo>
                    <a:pt x="24713" y="5419"/>
                    <a:pt x="37796" y="0"/>
                    <a:pt x="51439" y="0"/>
                  </a:cubicBezTo>
                  <a:close/>
                </a:path>
              </a:pathLst>
            </a:custGeom>
            <a:solidFill>
              <a:srgbClr val="81B8FF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47625"/>
              <a:ext cx="5891927" cy="489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489532" y="1439877"/>
            <a:ext cx="5827719" cy="575692"/>
            <a:chOff x="0" y="0"/>
            <a:chExt cx="4473286" cy="441894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4473286" cy="441894"/>
            </a:xfrm>
            <a:custGeom>
              <a:avLst/>
              <a:gdLst/>
              <a:ahLst/>
              <a:cxnLst/>
              <a:rect l="l" t="t" r="r" b="b"/>
              <a:pathLst>
                <a:path w="4473286" h="441894">
                  <a:moveTo>
                    <a:pt x="67752" y="0"/>
                  </a:moveTo>
                  <a:lnTo>
                    <a:pt x="4405535" y="0"/>
                  </a:lnTo>
                  <a:cubicBezTo>
                    <a:pt x="4442953" y="0"/>
                    <a:pt x="4473286" y="30333"/>
                    <a:pt x="4473286" y="67752"/>
                  </a:cubicBezTo>
                  <a:lnTo>
                    <a:pt x="4473286" y="374142"/>
                  </a:lnTo>
                  <a:cubicBezTo>
                    <a:pt x="4473286" y="392111"/>
                    <a:pt x="4466148" y="409344"/>
                    <a:pt x="4453442" y="422050"/>
                  </a:cubicBezTo>
                  <a:cubicBezTo>
                    <a:pt x="4440736" y="434756"/>
                    <a:pt x="4423503" y="441894"/>
                    <a:pt x="4405535" y="441894"/>
                  </a:cubicBezTo>
                  <a:lnTo>
                    <a:pt x="67752" y="441894"/>
                  </a:lnTo>
                  <a:cubicBezTo>
                    <a:pt x="49783" y="441894"/>
                    <a:pt x="32550" y="434756"/>
                    <a:pt x="19844" y="422050"/>
                  </a:cubicBezTo>
                  <a:cubicBezTo>
                    <a:pt x="7138" y="409344"/>
                    <a:pt x="0" y="392111"/>
                    <a:pt x="0" y="374142"/>
                  </a:cubicBezTo>
                  <a:lnTo>
                    <a:pt x="0" y="67752"/>
                  </a:lnTo>
                  <a:cubicBezTo>
                    <a:pt x="0" y="49783"/>
                    <a:pt x="7138" y="32550"/>
                    <a:pt x="19844" y="19844"/>
                  </a:cubicBezTo>
                  <a:cubicBezTo>
                    <a:pt x="32550" y="7138"/>
                    <a:pt x="49783" y="0"/>
                    <a:pt x="67752" y="0"/>
                  </a:cubicBezTo>
                  <a:close/>
                </a:path>
              </a:pathLst>
            </a:custGeom>
            <a:solidFill>
              <a:srgbClr val="9FC9FF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47625"/>
              <a:ext cx="4473286" cy="489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489532" y="1439877"/>
            <a:ext cx="3837950" cy="575692"/>
            <a:chOff x="0" y="0"/>
            <a:chExt cx="2945964" cy="44189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945964" cy="441894"/>
            </a:xfrm>
            <a:custGeom>
              <a:avLst/>
              <a:gdLst/>
              <a:ahLst/>
              <a:cxnLst/>
              <a:rect l="l" t="t" r="r" b="b"/>
              <a:pathLst>
                <a:path w="2945964" h="441894">
                  <a:moveTo>
                    <a:pt x="102877" y="0"/>
                  </a:moveTo>
                  <a:lnTo>
                    <a:pt x="2843087" y="0"/>
                  </a:lnTo>
                  <a:cubicBezTo>
                    <a:pt x="2870371" y="0"/>
                    <a:pt x="2896539" y="10839"/>
                    <a:pt x="2915832" y="30132"/>
                  </a:cubicBezTo>
                  <a:cubicBezTo>
                    <a:pt x="2935125" y="49425"/>
                    <a:pt x="2945964" y="75593"/>
                    <a:pt x="2945964" y="102877"/>
                  </a:cubicBezTo>
                  <a:lnTo>
                    <a:pt x="2945964" y="339017"/>
                  </a:lnTo>
                  <a:cubicBezTo>
                    <a:pt x="2945964" y="395834"/>
                    <a:pt x="2899904" y="441894"/>
                    <a:pt x="2843087" y="441894"/>
                  </a:cubicBezTo>
                  <a:lnTo>
                    <a:pt x="102877" y="441894"/>
                  </a:lnTo>
                  <a:cubicBezTo>
                    <a:pt x="46060" y="441894"/>
                    <a:pt x="0" y="395834"/>
                    <a:pt x="0" y="339017"/>
                  </a:cubicBezTo>
                  <a:lnTo>
                    <a:pt x="0" y="102877"/>
                  </a:lnTo>
                  <a:cubicBezTo>
                    <a:pt x="0" y="46060"/>
                    <a:pt x="46060" y="0"/>
                    <a:pt x="102877" y="0"/>
                  </a:cubicBezTo>
                  <a:close/>
                </a:path>
              </a:pathLst>
            </a:custGeom>
            <a:solidFill>
              <a:srgbClr val="C2DDFF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47625"/>
              <a:ext cx="2945964" cy="489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489532" y="1439877"/>
            <a:ext cx="1977789" cy="575692"/>
            <a:chOff x="0" y="0"/>
            <a:chExt cx="1518126" cy="441894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518126" cy="441894"/>
            </a:xfrm>
            <a:custGeom>
              <a:avLst/>
              <a:gdLst/>
              <a:ahLst/>
              <a:cxnLst/>
              <a:rect l="l" t="t" r="r" b="b"/>
              <a:pathLst>
                <a:path w="1518126" h="441894">
                  <a:moveTo>
                    <a:pt x="199636" y="0"/>
                  </a:moveTo>
                  <a:lnTo>
                    <a:pt x="1318490" y="0"/>
                  </a:lnTo>
                  <a:cubicBezTo>
                    <a:pt x="1428746" y="0"/>
                    <a:pt x="1518126" y="89380"/>
                    <a:pt x="1518126" y="199636"/>
                  </a:cubicBezTo>
                  <a:lnTo>
                    <a:pt x="1518126" y="242258"/>
                  </a:lnTo>
                  <a:cubicBezTo>
                    <a:pt x="1518126" y="295205"/>
                    <a:pt x="1497093" y="345983"/>
                    <a:pt x="1459654" y="383422"/>
                  </a:cubicBezTo>
                  <a:cubicBezTo>
                    <a:pt x="1422215" y="420861"/>
                    <a:pt x="1371437" y="441894"/>
                    <a:pt x="1318490" y="441894"/>
                  </a:cubicBezTo>
                  <a:lnTo>
                    <a:pt x="199636" y="441894"/>
                  </a:lnTo>
                  <a:cubicBezTo>
                    <a:pt x="146689" y="441894"/>
                    <a:pt x="95911" y="420861"/>
                    <a:pt x="58472" y="383422"/>
                  </a:cubicBezTo>
                  <a:cubicBezTo>
                    <a:pt x="21033" y="345983"/>
                    <a:pt x="0" y="295205"/>
                    <a:pt x="0" y="242258"/>
                  </a:cubicBezTo>
                  <a:lnTo>
                    <a:pt x="0" y="199636"/>
                  </a:lnTo>
                  <a:cubicBezTo>
                    <a:pt x="0" y="146689"/>
                    <a:pt x="21033" y="95911"/>
                    <a:pt x="58472" y="58472"/>
                  </a:cubicBezTo>
                  <a:cubicBezTo>
                    <a:pt x="95911" y="21033"/>
                    <a:pt x="146689" y="0"/>
                    <a:pt x="199636" y="0"/>
                  </a:cubicBezTo>
                  <a:close/>
                </a:path>
              </a:pathLst>
            </a:custGeom>
            <a:solidFill>
              <a:srgbClr val="E6F1FF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47625"/>
              <a:ext cx="1518126" cy="489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264884" y="1464311"/>
            <a:ext cx="427085" cy="566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</a:pPr>
            <a:r>
              <a:rPr lang="en-US" sz="3720" b="1">
                <a:solidFill>
                  <a:srgbClr val="FFFFFF"/>
                </a:solidFill>
                <a:latin typeface="Kanit 1" panose="020B0604020202020204" charset="-34"/>
                <a:ea typeface="Gotham Bold"/>
                <a:cs typeface="Kanit 1" panose="020B0604020202020204" charset="-34"/>
                <a:sym typeface="Gotham Bold"/>
              </a:rPr>
              <a:t>1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139017" y="1464311"/>
            <a:ext cx="427085" cy="566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</a:pPr>
            <a:r>
              <a:rPr lang="en-US" sz="3720" b="1">
                <a:solidFill>
                  <a:srgbClr val="FFFFFF"/>
                </a:solidFill>
                <a:latin typeface="Kanit 1" panose="020B0604020202020204" charset="-34"/>
                <a:ea typeface="Gotham Bold"/>
                <a:cs typeface="Kanit 1" panose="020B0604020202020204" charset="-34"/>
                <a:sym typeface="Gotham Bold"/>
              </a:rPr>
              <a:t>2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187869" y="1464311"/>
            <a:ext cx="427085" cy="566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</a:pPr>
            <a:r>
              <a:rPr lang="en-US" sz="3720" b="1">
                <a:solidFill>
                  <a:srgbClr val="FFFFFF"/>
                </a:solidFill>
                <a:latin typeface="Kanit 1" panose="020B0604020202020204" charset="-34"/>
                <a:ea typeface="Gotham Bold"/>
                <a:cs typeface="Kanit 1" panose="020B0604020202020204" charset="-34"/>
                <a:sym typeface="Gotham Bold"/>
              </a:rPr>
              <a:t>3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993526" y="1464311"/>
            <a:ext cx="427085" cy="566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</a:pPr>
            <a:r>
              <a:rPr lang="en-US" sz="3720" b="1">
                <a:solidFill>
                  <a:srgbClr val="FFFFFF"/>
                </a:solidFill>
                <a:latin typeface="Kanit 1" panose="020B0604020202020204" charset="-34"/>
                <a:ea typeface="Gotham Bold"/>
                <a:cs typeface="Kanit 1" panose="020B0604020202020204" charset="-34"/>
                <a:sym typeface="Gotham Bold"/>
              </a:rPr>
              <a:t>4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840033" y="1464311"/>
            <a:ext cx="427085" cy="566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</a:pPr>
            <a:r>
              <a:rPr lang="en-US" sz="3720" b="1">
                <a:solidFill>
                  <a:srgbClr val="FFFFFF"/>
                </a:solidFill>
                <a:latin typeface="Kanit 1" panose="020B0604020202020204" charset="-34"/>
                <a:ea typeface="Gotham Bold"/>
                <a:cs typeface="Kanit 1" panose="020B0604020202020204" charset="-34"/>
                <a:sym typeface="Gotham Bold"/>
              </a:rPr>
              <a:t>5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0723505" y="1464311"/>
            <a:ext cx="427085" cy="566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</a:pPr>
            <a:r>
              <a:rPr lang="en-US" sz="3720" b="1">
                <a:solidFill>
                  <a:srgbClr val="FFFFFF"/>
                </a:solidFill>
                <a:latin typeface="Kanit 1" panose="020B0604020202020204" charset="-34"/>
                <a:ea typeface="Gotham Bold"/>
                <a:cs typeface="Kanit 1" panose="020B0604020202020204" charset="-34"/>
                <a:sym typeface="Gotham Bold"/>
              </a:rPr>
              <a:t>6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2635039" y="1464311"/>
            <a:ext cx="427085" cy="566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</a:pPr>
            <a:r>
              <a:rPr lang="en-US" sz="3720" b="1">
                <a:solidFill>
                  <a:srgbClr val="FFFFFF"/>
                </a:solidFill>
                <a:latin typeface="Kanit 1" panose="020B0604020202020204" charset="-34"/>
                <a:ea typeface="Gotham Bold"/>
                <a:cs typeface="Kanit 1" panose="020B0604020202020204" charset="-34"/>
                <a:sym typeface="Gotham Bold"/>
              </a:rPr>
              <a:t>7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4589867" y="1464311"/>
            <a:ext cx="427085" cy="566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</a:pPr>
            <a:r>
              <a:rPr lang="en-US" sz="3720" b="1">
                <a:solidFill>
                  <a:srgbClr val="FFFFFF"/>
                </a:solidFill>
                <a:latin typeface="Kanit 1" panose="020B0604020202020204" charset="-34"/>
                <a:ea typeface="Gotham Bold"/>
                <a:cs typeface="Kanit 1" panose="020B0604020202020204" charset="-34"/>
                <a:sym typeface="Gotham Bold"/>
              </a:rPr>
              <a:t>8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6657326" y="1464311"/>
            <a:ext cx="427085" cy="566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</a:pPr>
            <a:r>
              <a:rPr lang="en-US" sz="3720" b="1">
                <a:solidFill>
                  <a:srgbClr val="FFFFFF"/>
                </a:solidFill>
                <a:latin typeface="Kanit 1" panose="020B0604020202020204" charset="-34"/>
                <a:ea typeface="Gotham Bold"/>
                <a:cs typeface="Kanit 1" panose="020B0604020202020204" charset="-34"/>
                <a:sym typeface="Gotham Bold"/>
              </a:rPr>
              <a:t>9</a:t>
            </a:r>
          </a:p>
        </p:txBody>
      </p:sp>
      <p:sp>
        <p:nvSpPr>
          <p:cNvPr id="61" name="Freeform 61"/>
          <p:cNvSpPr/>
          <p:nvPr/>
        </p:nvSpPr>
        <p:spPr>
          <a:xfrm>
            <a:off x="428750" y="2062779"/>
            <a:ext cx="17249650" cy="474365"/>
          </a:xfrm>
          <a:custGeom>
            <a:avLst/>
            <a:gdLst/>
            <a:ahLst/>
            <a:cxnLst/>
            <a:rect l="l" t="t" r="r" b="b"/>
            <a:pathLst>
              <a:path w="17249650" h="474365">
                <a:moveTo>
                  <a:pt x="0" y="0"/>
                </a:moveTo>
                <a:lnTo>
                  <a:pt x="17249650" y="0"/>
                </a:lnTo>
                <a:lnTo>
                  <a:pt x="17249650" y="474366"/>
                </a:lnTo>
                <a:lnTo>
                  <a:pt x="0" y="4743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62" name="Freeform 62"/>
          <p:cNvSpPr/>
          <p:nvPr/>
        </p:nvSpPr>
        <p:spPr>
          <a:xfrm rot="-5400000">
            <a:off x="4460964" y="6412679"/>
            <a:ext cx="7326242" cy="24421"/>
          </a:xfrm>
          <a:custGeom>
            <a:avLst/>
            <a:gdLst/>
            <a:ahLst/>
            <a:cxnLst/>
            <a:rect l="l" t="t" r="r" b="b"/>
            <a:pathLst>
              <a:path w="7326242" h="24421">
                <a:moveTo>
                  <a:pt x="0" y="0"/>
                </a:moveTo>
                <a:lnTo>
                  <a:pt x="7326242" y="0"/>
                </a:lnTo>
                <a:lnTo>
                  <a:pt x="7326242" y="24420"/>
                </a:lnTo>
                <a:lnTo>
                  <a:pt x="0" y="244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63" name="Freeform 63"/>
          <p:cNvSpPr/>
          <p:nvPr/>
        </p:nvSpPr>
        <p:spPr>
          <a:xfrm rot="-5400000">
            <a:off x="9902400" y="6412626"/>
            <a:ext cx="7357991" cy="24527"/>
          </a:xfrm>
          <a:custGeom>
            <a:avLst/>
            <a:gdLst/>
            <a:ahLst/>
            <a:cxnLst/>
            <a:rect l="l" t="t" r="r" b="b"/>
            <a:pathLst>
              <a:path w="7357991" h="24527">
                <a:moveTo>
                  <a:pt x="0" y="0"/>
                </a:moveTo>
                <a:lnTo>
                  <a:pt x="7357991" y="0"/>
                </a:lnTo>
                <a:lnTo>
                  <a:pt x="7357991" y="24526"/>
                </a:lnTo>
                <a:lnTo>
                  <a:pt x="0" y="245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64" name="TextBox 64"/>
          <p:cNvSpPr txBox="1"/>
          <p:nvPr/>
        </p:nvSpPr>
        <p:spPr>
          <a:xfrm>
            <a:off x="609600" y="514798"/>
            <a:ext cx="9059661" cy="769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699"/>
              </a:lnSpc>
            </a:pPr>
            <a:r>
              <a:rPr lang="en-US" sz="5757" b="1" dirty="0">
                <a:solidFill>
                  <a:srgbClr val="FFFFFF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ROADMAP TO TRL = 9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461747" y="5327818"/>
            <a:ext cx="3731469" cy="3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C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สรุปรายละเอียด TRL และภาพประกอบ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488215" y="5304006"/>
            <a:ext cx="4897664" cy="3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C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สรุปรายละเอียด TRL และภาพประกอบ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3774839" y="5304006"/>
            <a:ext cx="3669993" cy="3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C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สรุปรายละเอียด TRL และภาพประกอบ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618058" y="5692155"/>
            <a:ext cx="1569811" cy="3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C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( TRL เริ่มต้น )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9229472" y="5620217"/>
            <a:ext cx="3807515" cy="3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C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( TRL ที่สิ้นสุดของโครงการ )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4122707" y="5620217"/>
            <a:ext cx="2961703" cy="640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C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( TRL ภายสิ้นสุดโครงการและการขยายผล 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94FF">
                <a:alpha val="100000"/>
              </a:srgbClr>
            </a:gs>
            <a:gs pos="50000">
              <a:srgbClr val="88D1FF">
                <a:alpha val="100000"/>
              </a:srgbClr>
            </a:gs>
            <a:gs pos="100000">
              <a:srgbClr val="EEFB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6692" y="-342900"/>
            <a:ext cx="19241892" cy="11353800"/>
          </a:xfrm>
          <a:custGeom>
            <a:avLst/>
            <a:gdLst/>
            <a:ahLst/>
            <a:cxnLst/>
            <a:rect l="l" t="t" r="r" b="b"/>
            <a:pathLst>
              <a:path w="21465936" h="14891993">
                <a:moveTo>
                  <a:pt x="0" y="0"/>
                </a:moveTo>
                <a:lnTo>
                  <a:pt x="21465936" y="0"/>
                </a:lnTo>
                <a:lnTo>
                  <a:pt x="21465936" y="14891993"/>
                </a:lnTo>
                <a:lnTo>
                  <a:pt x="0" y="14891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 t="-14942" r="-11558" b="-16221"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3" name="Freeform 3"/>
          <p:cNvSpPr/>
          <p:nvPr/>
        </p:nvSpPr>
        <p:spPr>
          <a:xfrm flipV="1">
            <a:off x="-1521468" y="96750"/>
            <a:ext cx="20879032" cy="10599074"/>
          </a:xfrm>
          <a:custGeom>
            <a:avLst/>
            <a:gdLst/>
            <a:ahLst/>
            <a:cxnLst/>
            <a:rect l="l" t="t" r="r" b="b"/>
            <a:pathLst>
              <a:path w="20879032" h="10599074">
                <a:moveTo>
                  <a:pt x="0" y="10599074"/>
                </a:moveTo>
                <a:lnTo>
                  <a:pt x="20879032" y="10599074"/>
                </a:lnTo>
                <a:lnTo>
                  <a:pt x="20879032" y="0"/>
                </a:lnTo>
                <a:lnTo>
                  <a:pt x="0" y="0"/>
                </a:lnTo>
                <a:lnTo>
                  <a:pt x="0" y="10599074"/>
                </a:lnTo>
                <a:close/>
              </a:path>
            </a:pathLst>
          </a:custGeom>
          <a:blipFill>
            <a:blip r:embed="rId3"/>
            <a:stretch>
              <a:fillRect l="-3156" r="-3156"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4" name="Group 4"/>
          <p:cNvGrpSpPr/>
          <p:nvPr/>
        </p:nvGrpSpPr>
        <p:grpSpPr>
          <a:xfrm>
            <a:off x="609600" y="2344098"/>
            <a:ext cx="4038600" cy="5714252"/>
            <a:chOff x="0" y="0"/>
            <a:chExt cx="1063664" cy="15049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63664" cy="1504988"/>
            </a:xfrm>
            <a:custGeom>
              <a:avLst/>
              <a:gdLst/>
              <a:ahLst/>
              <a:cxnLst/>
              <a:rect l="l" t="t" r="r" b="b"/>
              <a:pathLst>
                <a:path w="1063664" h="1504988">
                  <a:moveTo>
                    <a:pt x="24921" y="0"/>
                  </a:moveTo>
                  <a:lnTo>
                    <a:pt x="1038743" y="0"/>
                  </a:lnTo>
                  <a:cubicBezTo>
                    <a:pt x="1052507" y="0"/>
                    <a:pt x="1063664" y="11157"/>
                    <a:pt x="1063664" y="24921"/>
                  </a:cubicBezTo>
                  <a:lnTo>
                    <a:pt x="1063664" y="1480067"/>
                  </a:lnTo>
                  <a:cubicBezTo>
                    <a:pt x="1063664" y="1486677"/>
                    <a:pt x="1061039" y="1493016"/>
                    <a:pt x="1056365" y="1497689"/>
                  </a:cubicBezTo>
                  <a:cubicBezTo>
                    <a:pt x="1051692" y="1502363"/>
                    <a:pt x="1045353" y="1504988"/>
                    <a:pt x="1038743" y="1504988"/>
                  </a:cubicBezTo>
                  <a:lnTo>
                    <a:pt x="24921" y="1504988"/>
                  </a:lnTo>
                  <a:cubicBezTo>
                    <a:pt x="18311" y="1504988"/>
                    <a:pt x="11973" y="1502363"/>
                    <a:pt x="7299" y="1497689"/>
                  </a:cubicBezTo>
                  <a:cubicBezTo>
                    <a:pt x="2626" y="1493016"/>
                    <a:pt x="0" y="1486677"/>
                    <a:pt x="0" y="1480067"/>
                  </a:cubicBezTo>
                  <a:lnTo>
                    <a:pt x="0" y="24921"/>
                  </a:lnTo>
                  <a:cubicBezTo>
                    <a:pt x="0" y="18311"/>
                    <a:pt x="2626" y="11973"/>
                    <a:pt x="7299" y="7299"/>
                  </a:cubicBezTo>
                  <a:cubicBezTo>
                    <a:pt x="11973" y="2626"/>
                    <a:pt x="18311" y="0"/>
                    <a:pt x="2492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1063664" cy="1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953000" y="2344098"/>
            <a:ext cx="4038600" cy="5714252"/>
            <a:chOff x="0" y="0"/>
            <a:chExt cx="1063664" cy="15049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63664" cy="1504988"/>
            </a:xfrm>
            <a:custGeom>
              <a:avLst/>
              <a:gdLst/>
              <a:ahLst/>
              <a:cxnLst/>
              <a:rect l="l" t="t" r="r" b="b"/>
              <a:pathLst>
                <a:path w="1063664" h="1504988">
                  <a:moveTo>
                    <a:pt x="24921" y="0"/>
                  </a:moveTo>
                  <a:lnTo>
                    <a:pt x="1038743" y="0"/>
                  </a:lnTo>
                  <a:cubicBezTo>
                    <a:pt x="1052507" y="0"/>
                    <a:pt x="1063664" y="11157"/>
                    <a:pt x="1063664" y="24921"/>
                  </a:cubicBezTo>
                  <a:lnTo>
                    <a:pt x="1063664" y="1480067"/>
                  </a:lnTo>
                  <a:cubicBezTo>
                    <a:pt x="1063664" y="1486677"/>
                    <a:pt x="1061039" y="1493016"/>
                    <a:pt x="1056365" y="1497689"/>
                  </a:cubicBezTo>
                  <a:cubicBezTo>
                    <a:pt x="1051692" y="1502363"/>
                    <a:pt x="1045353" y="1504988"/>
                    <a:pt x="1038743" y="1504988"/>
                  </a:cubicBezTo>
                  <a:lnTo>
                    <a:pt x="24921" y="1504988"/>
                  </a:lnTo>
                  <a:cubicBezTo>
                    <a:pt x="18311" y="1504988"/>
                    <a:pt x="11973" y="1502363"/>
                    <a:pt x="7299" y="1497689"/>
                  </a:cubicBezTo>
                  <a:cubicBezTo>
                    <a:pt x="2626" y="1493016"/>
                    <a:pt x="0" y="1486677"/>
                    <a:pt x="0" y="1480067"/>
                  </a:cubicBezTo>
                  <a:lnTo>
                    <a:pt x="0" y="24921"/>
                  </a:lnTo>
                  <a:cubicBezTo>
                    <a:pt x="0" y="18311"/>
                    <a:pt x="2626" y="11973"/>
                    <a:pt x="7299" y="7299"/>
                  </a:cubicBezTo>
                  <a:cubicBezTo>
                    <a:pt x="11973" y="2626"/>
                    <a:pt x="18311" y="0"/>
                    <a:pt x="2492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063664" cy="1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96400" y="2344098"/>
            <a:ext cx="4038600" cy="5714252"/>
            <a:chOff x="0" y="0"/>
            <a:chExt cx="1063664" cy="15049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3664" cy="1504988"/>
            </a:xfrm>
            <a:custGeom>
              <a:avLst/>
              <a:gdLst/>
              <a:ahLst/>
              <a:cxnLst/>
              <a:rect l="l" t="t" r="r" b="b"/>
              <a:pathLst>
                <a:path w="1063664" h="1504988">
                  <a:moveTo>
                    <a:pt x="24921" y="0"/>
                  </a:moveTo>
                  <a:lnTo>
                    <a:pt x="1038743" y="0"/>
                  </a:lnTo>
                  <a:cubicBezTo>
                    <a:pt x="1052507" y="0"/>
                    <a:pt x="1063664" y="11157"/>
                    <a:pt x="1063664" y="24921"/>
                  </a:cubicBezTo>
                  <a:lnTo>
                    <a:pt x="1063664" y="1480067"/>
                  </a:lnTo>
                  <a:cubicBezTo>
                    <a:pt x="1063664" y="1486677"/>
                    <a:pt x="1061039" y="1493016"/>
                    <a:pt x="1056365" y="1497689"/>
                  </a:cubicBezTo>
                  <a:cubicBezTo>
                    <a:pt x="1051692" y="1502363"/>
                    <a:pt x="1045353" y="1504988"/>
                    <a:pt x="1038743" y="1504988"/>
                  </a:cubicBezTo>
                  <a:lnTo>
                    <a:pt x="24921" y="1504988"/>
                  </a:lnTo>
                  <a:cubicBezTo>
                    <a:pt x="18311" y="1504988"/>
                    <a:pt x="11973" y="1502363"/>
                    <a:pt x="7299" y="1497689"/>
                  </a:cubicBezTo>
                  <a:cubicBezTo>
                    <a:pt x="2626" y="1493016"/>
                    <a:pt x="0" y="1486677"/>
                    <a:pt x="0" y="1480067"/>
                  </a:cubicBezTo>
                  <a:lnTo>
                    <a:pt x="0" y="24921"/>
                  </a:lnTo>
                  <a:cubicBezTo>
                    <a:pt x="0" y="18311"/>
                    <a:pt x="2626" y="11973"/>
                    <a:pt x="7299" y="7299"/>
                  </a:cubicBezTo>
                  <a:cubicBezTo>
                    <a:pt x="11973" y="2626"/>
                    <a:pt x="18311" y="0"/>
                    <a:pt x="2492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1063664" cy="1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639800" y="2344098"/>
            <a:ext cx="4038600" cy="5714252"/>
            <a:chOff x="0" y="0"/>
            <a:chExt cx="1063664" cy="15049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3664" cy="1504988"/>
            </a:xfrm>
            <a:custGeom>
              <a:avLst/>
              <a:gdLst/>
              <a:ahLst/>
              <a:cxnLst/>
              <a:rect l="l" t="t" r="r" b="b"/>
              <a:pathLst>
                <a:path w="1063664" h="1504988">
                  <a:moveTo>
                    <a:pt x="24921" y="0"/>
                  </a:moveTo>
                  <a:lnTo>
                    <a:pt x="1038743" y="0"/>
                  </a:lnTo>
                  <a:cubicBezTo>
                    <a:pt x="1052507" y="0"/>
                    <a:pt x="1063664" y="11157"/>
                    <a:pt x="1063664" y="24921"/>
                  </a:cubicBezTo>
                  <a:lnTo>
                    <a:pt x="1063664" y="1480067"/>
                  </a:lnTo>
                  <a:cubicBezTo>
                    <a:pt x="1063664" y="1486677"/>
                    <a:pt x="1061039" y="1493016"/>
                    <a:pt x="1056365" y="1497689"/>
                  </a:cubicBezTo>
                  <a:cubicBezTo>
                    <a:pt x="1051692" y="1502363"/>
                    <a:pt x="1045353" y="1504988"/>
                    <a:pt x="1038743" y="1504988"/>
                  </a:cubicBezTo>
                  <a:lnTo>
                    <a:pt x="24921" y="1504988"/>
                  </a:lnTo>
                  <a:cubicBezTo>
                    <a:pt x="18311" y="1504988"/>
                    <a:pt x="11973" y="1502363"/>
                    <a:pt x="7299" y="1497689"/>
                  </a:cubicBezTo>
                  <a:cubicBezTo>
                    <a:pt x="2626" y="1493016"/>
                    <a:pt x="0" y="1486677"/>
                    <a:pt x="0" y="1480067"/>
                  </a:cubicBezTo>
                  <a:lnTo>
                    <a:pt x="0" y="24921"/>
                  </a:lnTo>
                  <a:cubicBezTo>
                    <a:pt x="0" y="18311"/>
                    <a:pt x="2626" y="11973"/>
                    <a:pt x="7299" y="7299"/>
                  </a:cubicBezTo>
                  <a:cubicBezTo>
                    <a:pt x="11973" y="2626"/>
                    <a:pt x="18311" y="0"/>
                    <a:pt x="2492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1063664" cy="1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22894" y="9356030"/>
            <a:ext cx="17842212" cy="575692"/>
            <a:chOff x="0" y="0"/>
            <a:chExt cx="13695464" cy="4418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695465" cy="441894"/>
            </a:xfrm>
            <a:custGeom>
              <a:avLst/>
              <a:gdLst/>
              <a:ahLst/>
              <a:cxnLst/>
              <a:rect l="l" t="t" r="r" b="b"/>
              <a:pathLst>
                <a:path w="13695465" h="441894">
                  <a:moveTo>
                    <a:pt x="22129" y="0"/>
                  </a:moveTo>
                  <a:lnTo>
                    <a:pt x="13673336" y="0"/>
                  </a:lnTo>
                  <a:cubicBezTo>
                    <a:pt x="13685557" y="0"/>
                    <a:pt x="13695465" y="9908"/>
                    <a:pt x="13695465" y="22129"/>
                  </a:cubicBezTo>
                  <a:lnTo>
                    <a:pt x="13695465" y="419765"/>
                  </a:lnTo>
                  <a:cubicBezTo>
                    <a:pt x="13695465" y="431986"/>
                    <a:pt x="13685557" y="441894"/>
                    <a:pt x="13673336" y="441894"/>
                  </a:cubicBezTo>
                  <a:lnTo>
                    <a:pt x="22129" y="441894"/>
                  </a:lnTo>
                  <a:cubicBezTo>
                    <a:pt x="9908" y="441894"/>
                    <a:pt x="0" y="431986"/>
                    <a:pt x="0" y="419765"/>
                  </a:cubicBezTo>
                  <a:lnTo>
                    <a:pt x="0" y="22129"/>
                  </a:lnTo>
                  <a:cubicBezTo>
                    <a:pt x="0" y="9908"/>
                    <a:pt x="9908" y="0"/>
                    <a:pt x="22129" y="0"/>
                  </a:cubicBezTo>
                  <a:close/>
                </a:path>
              </a:pathLst>
            </a:custGeom>
            <a:solidFill>
              <a:srgbClr val="E9EBF4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3695464" cy="489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597182" y="9267825"/>
            <a:ext cx="5467924" cy="575692"/>
            <a:chOff x="0" y="0"/>
            <a:chExt cx="4197112" cy="44189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197112" cy="441894"/>
            </a:xfrm>
            <a:custGeom>
              <a:avLst/>
              <a:gdLst/>
              <a:ahLst/>
              <a:cxnLst/>
              <a:rect l="l" t="t" r="r" b="b"/>
              <a:pathLst>
                <a:path w="4197112" h="441894">
                  <a:moveTo>
                    <a:pt x="72210" y="0"/>
                  </a:moveTo>
                  <a:lnTo>
                    <a:pt x="4124902" y="0"/>
                  </a:lnTo>
                  <a:cubicBezTo>
                    <a:pt x="4144053" y="0"/>
                    <a:pt x="4162420" y="7608"/>
                    <a:pt x="4175962" y="21150"/>
                  </a:cubicBezTo>
                  <a:cubicBezTo>
                    <a:pt x="4189504" y="34692"/>
                    <a:pt x="4197112" y="53059"/>
                    <a:pt x="4197112" y="72210"/>
                  </a:cubicBezTo>
                  <a:lnTo>
                    <a:pt x="4197112" y="369684"/>
                  </a:lnTo>
                  <a:cubicBezTo>
                    <a:pt x="4197112" y="388835"/>
                    <a:pt x="4189504" y="407202"/>
                    <a:pt x="4175962" y="420744"/>
                  </a:cubicBezTo>
                  <a:cubicBezTo>
                    <a:pt x="4162420" y="434286"/>
                    <a:pt x="4144053" y="441894"/>
                    <a:pt x="4124902" y="441894"/>
                  </a:cubicBezTo>
                  <a:lnTo>
                    <a:pt x="72210" y="441894"/>
                  </a:lnTo>
                  <a:cubicBezTo>
                    <a:pt x="53059" y="441894"/>
                    <a:pt x="34692" y="434286"/>
                    <a:pt x="21150" y="420744"/>
                  </a:cubicBezTo>
                  <a:cubicBezTo>
                    <a:pt x="7608" y="407202"/>
                    <a:pt x="0" y="388835"/>
                    <a:pt x="0" y="369684"/>
                  </a:cubicBezTo>
                  <a:lnTo>
                    <a:pt x="0" y="72210"/>
                  </a:lnTo>
                  <a:cubicBezTo>
                    <a:pt x="0" y="53059"/>
                    <a:pt x="7608" y="34692"/>
                    <a:pt x="21150" y="21150"/>
                  </a:cubicBezTo>
                  <a:cubicBezTo>
                    <a:pt x="34692" y="7608"/>
                    <a:pt x="53059" y="0"/>
                    <a:pt x="72210" y="0"/>
                  </a:cubicBezTo>
                  <a:close/>
                </a:path>
              </a:pathLst>
            </a:custGeom>
            <a:solidFill>
              <a:srgbClr val="140574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4197112" cy="489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22894" y="9267825"/>
            <a:ext cx="12824697" cy="575692"/>
            <a:chOff x="0" y="0"/>
            <a:chExt cx="9844081" cy="44189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844081" cy="441894"/>
            </a:xfrm>
            <a:custGeom>
              <a:avLst/>
              <a:gdLst/>
              <a:ahLst/>
              <a:cxnLst/>
              <a:rect l="l" t="t" r="r" b="b"/>
              <a:pathLst>
                <a:path w="9844081" h="441894">
                  <a:moveTo>
                    <a:pt x="30787" y="0"/>
                  </a:moveTo>
                  <a:lnTo>
                    <a:pt x="9813293" y="0"/>
                  </a:lnTo>
                  <a:cubicBezTo>
                    <a:pt x="9830297" y="0"/>
                    <a:pt x="9844081" y="13784"/>
                    <a:pt x="9844081" y="30787"/>
                  </a:cubicBezTo>
                  <a:lnTo>
                    <a:pt x="9844081" y="411107"/>
                  </a:lnTo>
                  <a:cubicBezTo>
                    <a:pt x="9844081" y="419272"/>
                    <a:pt x="9840837" y="427103"/>
                    <a:pt x="9835063" y="432877"/>
                  </a:cubicBezTo>
                  <a:cubicBezTo>
                    <a:pt x="9829289" y="438650"/>
                    <a:pt x="9821459" y="441894"/>
                    <a:pt x="9813293" y="441894"/>
                  </a:cubicBezTo>
                  <a:lnTo>
                    <a:pt x="30787" y="441894"/>
                  </a:lnTo>
                  <a:cubicBezTo>
                    <a:pt x="22622" y="441894"/>
                    <a:pt x="14791" y="438650"/>
                    <a:pt x="9017" y="432877"/>
                  </a:cubicBezTo>
                  <a:cubicBezTo>
                    <a:pt x="3244" y="427103"/>
                    <a:pt x="0" y="419272"/>
                    <a:pt x="0" y="411107"/>
                  </a:cubicBezTo>
                  <a:lnTo>
                    <a:pt x="0" y="30787"/>
                  </a:lnTo>
                  <a:cubicBezTo>
                    <a:pt x="0" y="22622"/>
                    <a:pt x="3244" y="14791"/>
                    <a:pt x="9017" y="9017"/>
                  </a:cubicBezTo>
                  <a:cubicBezTo>
                    <a:pt x="14791" y="3244"/>
                    <a:pt x="22622" y="0"/>
                    <a:pt x="30787" y="0"/>
                  </a:cubicBezTo>
                  <a:close/>
                </a:path>
              </a:pathLst>
            </a:custGeom>
            <a:solidFill>
              <a:srgbClr val="FCFDFE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9844081" cy="489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sp>
        <p:nvSpPr>
          <p:cNvPr id="25" name="Freeform 25"/>
          <p:cNvSpPr/>
          <p:nvPr/>
        </p:nvSpPr>
        <p:spPr>
          <a:xfrm>
            <a:off x="428750" y="9890727"/>
            <a:ext cx="17249650" cy="474365"/>
          </a:xfrm>
          <a:custGeom>
            <a:avLst/>
            <a:gdLst/>
            <a:ahLst/>
            <a:cxnLst/>
            <a:rect l="l" t="t" r="r" b="b"/>
            <a:pathLst>
              <a:path w="17249650" h="474365">
                <a:moveTo>
                  <a:pt x="0" y="0"/>
                </a:moveTo>
                <a:lnTo>
                  <a:pt x="17249650" y="0"/>
                </a:lnTo>
                <a:lnTo>
                  <a:pt x="17249650" y="474366"/>
                </a:lnTo>
                <a:lnTo>
                  <a:pt x="0" y="474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26" name="Freeform 26"/>
          <p:cNvSpPr/>
          <p:nvPr/>
        </p:nvSpPr>
        <p:spPr>
          <a:xfrm>
            <a:off x="-131022" y="9890727"/>
            <a:ext cx="6950479" cy="805097"/>
          </a:xfrm>
          <a:custGeom>
            <a:avLst/>
            <a:gdLst/>
            <a:ahLst/>
            <a:cxnLst/>
            <a:rect l="l" t="t" r="r" b="b"/>
            <a:pathLst>
              <a:path w="6950479" h="805097">
                <a:moveTo>
                  <a:pt x="0" y="0"/>
                </a:moveTo>
                <a:lnTo>
                  <a:pt x="6950479" y="0"/>
                </a:lnTo>
                <a:lnTo>
                  <a:pt x="6950479" y="805097"/>
                </a:lnTo>
                <a:lnTo>
                  <a:pt x="0" y="8050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27" name="Freeform 27"/>
          <p:cNvSpPr/>
          <p:nvPr/>
        </p:nvSpPr>
        <p:spPr>
          <a:xfrm>
            <a:off x="13335000" y="9931722"/>
            <a:ext cx="6950479" cy="805097"/>
          </a:xfrm>
          <a:custGeom>
            <a:avLst/>
            <a:gdLst/>
            <a:ahLst/>
            <a:cxnLst/>
            <a:rect l="l" t="t" r="r" b="b"/>
            <a:pathLst>
              <a:path w="6950479" h="805097">
                <a:moveTo>
                  <a:pt x="0" y="0"/>
                </a:moveTo>
                <a:lnTo>
                  <a:pt x="6950479" y="0"/>
                </a:lnTo>
                <a:lnTo>
                  <a:pt x="6950479" y="805098"/>
                </a:lnTo>
                <a:lnTo>
                  <a:pt x="0" y="8050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28" name="Group 28"/>
          <p:cNvGrpSpPr/>
          <p:nvPr/>
        </p:nvGrpSpPr>
        <p:grpSpPr>
          <a:xfrm>
            <a:off x="588417" y="2124148"/>
            <a:ext cx="4096377" cy="707108"/>
            <a:chOff x="0" y="-47625"/>
            <a:chExt cx="4197195" cy="724511"/>
          </a:xfrm>
        </p:grpSpPr>
        <p:sp>
          <p:nvSpPr>
            <p:cNvPr id="29" name="Freeform 29"/>
            <p:cNvSpPr/>
            <p:nvPr/>
          </p:nvSpPr>
          <p:spPr>
            <a:xfrm>
              <a:off x="12199" y="-25852"/>
              <a:ext cx="4184996" cy="676886"/>
            </a:xfrm>
            <a:custGeom>
              <a:avLst/>
              <a:gdLst/>
              <a:ahLst/>
              <a:cxnLst/>
              <a:rect l="l" t="t" r="r" b="b"/>
              <a:pathLst>
                <a:path w="4184996" h="676886">
                  <a:moveTo>
                    <a:pt x="53073" y="0"/>
                  </a:moveTo>
                  <a:lnTo>
                    <a:pt x="4131924" y="0"/>
                  </a:lnTo>
                  <a:cubicBezTo>
                    <a:pt x="4161235" y="0"/>
                    <a:pt x="4184996" y="23761"/>
                    <a:pt x="4184996" y="53073"/>
                  </a:cubicBezTo>
                  <a:lnTo>
                    <a:pt x="4184996" y="623814"/>
                  </a:lnTo>
                  <a:cubicBezTo>
                    <a:pt x="4184996" y="637889"/>
                    <a:pt x="4179405" y="651389"/>
                    <a:pt x="4169452" y="661342"/>
                  </a:cubicBezTo>
                  <a:cubicBezTo>
                    <a:pt x="4159499" y="671295"/>
                    <a:pt x="4146000" y="676886"/>
                    <a:pt x="4131924" y="676886"/>
                  </a:cubicBezTo>
                  <a:lnTo>
                    <a:pt x="53073" y="676886"/>
                  </a:lnTo>
                  <a:cubicBezTo>
                    <a:pt x="38997" y="676886"/>
                    <a:pt x="25498" y="671295"/>
                    <a:pt x="15545" y="661342"/>
                  </a:cubicBezTo>
                  <a:cubicBezTo>
                    <a:pt x="5592" y="651389"/>
                    <a:pt x="0" y="637889"/>
                    <a:pt x="0" y="623814"/>
                  </a:cubicBezTo>
                  <a:lnTo>
                    <a:pt x="0" y="53073"/>
                  </a:lnTo>
                  <a:cubicBezTo>
                    <a:pt x="0" y="38997"/>
                    <a:pt x="5592" y="25498"/>
                    <a:pt x="15545" y="15545"/>
                  </a:cubicBezTo>
                  <a:cubicBezTo>
                    <a:pt x="25498" y="5592"/>
                    <a:pt x="38997" y="0"/>
                    <a:pt x="53073" y="0"/>
                  </a:cubicBezTo>
                  <a:close/>
                </a:path>
              </a:pathLst>
            </a:custGeom>
            <a:solidFill>
              <a:srgbClr val="E9EBF4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4184997" cy="7245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00322" y="2127131"/>
            <a:ext cx="4084472" cy="610165"/>
            <a:chOff x="0" y="0"/>
            <a:chExt cx="4184997" cy="62518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184996" cy="625182"/>
            </a:xfrm>
            <a:custGeom>
              <a:avLst/>
              <a:gdLst/>
              <a:ahLst/>
              <a:cxnLst/>
              <a:rect l="l" t="t" r="r" b="b"/>
              <a:pathLst>
                <a:path w="4184996" h="625182">
                  <a:moveTo>
                    <a:pt x="53073" y="0"/>
                  </a:moveTo>
                  <a:lnTo>
                    <a:pt x="4131924" y="0"/>
                  </a:lnTo>
                  <a:cubicBezTo>
                    <a:pt x="4161235" y="0"/>
                    <a:pt x="4184996" y="23761"/>
                    <a:pt x="4184996" y="53073"/>
                  </a:cubicBezTo>
                  <a:lnTo>
                    <a:pt x="4184996" y="572110"/>
                  </a:lnTo>
                  <a:cubicBezTo>
                    <a:pt x="4184996" y="586186"/>
                    <a:pt x="4179405" y="599685"/>
                    <a:pt x="4169452" y="609638"/>
                  </a:cubicBezTo>
                  <a:cubicBezTo>
                    <a:pt x="4159499" y="619591"/>
                    <a:pt x="4146000" y="625182"/>
                    <a:pt x="4131924" y="625182"/>
                  </a:cubicBezTo>
                  <a:lnTo>
                    <a:pt x="53073" y="625182"/>
                  </a:lnTo>
                  <a:cubicBezTo>
                    <a:pt x="23761" y="625182"/>
                    <a:pt x="0" y="601421"/>
                    <a:pt x="0" y="572110"/>
                  </a:cubicBezTo>
                  <a:lnTo>
                    <a:pt x="0" y="53073"/>
                  </a:lnTo>
                  <a:cubicBezTo>
                    <a:pt x="0" y="38997"/>
                    <a:pt x="5592" y="25498"/>
                    <a:pt x="15545" y="15545"/>
                  </a:cubicBezTo>
                  <a:cubicBezTo>
                    <a:pt x="25498" y="5592"/>
                    <a:pt x="38997" y="0"/>
                    <a:pt x="53073" y="0"/>
                  </a:cubicBezTo>
                  <a:close/>
                </a:path>
              </a:pathLst>
            </a:custGeom>
            <a:solidFill>
              <a:srgbClr val="FCFDFE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4184997" cy="6728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930064" y="2145398"/>
            <a:ext cx="4084472" cy="660627"/>
            <a:chOff x="0" y="0"/>
            <a:chExt cx="5445963" cy="880836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5445963" cy="880836"/>
              <a:chOff x="0" y="0"/>
              <a:chExt cx="4184997" cy="676886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4184996" cy="676886"/>
              </a:xfrm>
              <a:custGeom>
                <a:avLst/>
                <a:gdLst/>
                <a:ahLst/>
                <a:cxnLst/>
                <a:rect l="l" t="t" r="r" b="b"/>
                <a:pathLst>
                  <a:path w="4184996" h="676886">
                    <a:moveTo>
                      <a:pt x="53073" y="0"/>
                    </a:moveTo>
                    <a:lnTo>
                      <a:pt x="4131924" y="0"/>
                    </a:lnTo>
                    <a:cubicBezTo>
                      <a:pt x="4161235" y="0"/>
                      <a:pt x="4184996" y="23761"/>
                      <a:pt x="4184996" y="53073"/>
                    </a:cubicBezTo>
                    <a:lnTo>
                      <a:pt x="4184996" y="623814"/>
                    </a:lnTo>
                    <a:cubicBezTo>
                      <a:pt x="4184996" y="637889"/>
                      <a:pt x="4179405" y="651389"/>
                      <a:pt x="4169452" y="661342"/>
                    </a:cubicBezTo>
                    <a:cubicBezTo>
                      <a:pt x="4159499" y="671295"/>
                      <a:pt x="4146000" y="676886"/>
                      <a:pt x="4131924" y="676886"/>
                    </a:cubicBezTo>
                    <a:lnTo>
                      <a:pt x="53073" y="676886"/>
                    </a:lnTo>
                    <a:cubicBezTo>
                      <a:pt x="38997" y="676886"/>
                      <a:pt x="25498" y="671295"/>
                      <a:pt x="15545" y="661342"/>
                    </a:cubicBezTo>
                    <a:cubicBezTo>
                      <a:pt x="5592" y="651389"/>
                      <a:pt x="0" y="637889"/>
                      <a:pt x="0" y="623814"/>
                    </a:cubicBezTo>
                    <a:lnTo>
                      <a:pt x="0" y="53073"/>
                    </a:lnTo>
                    <a:cubicBezTo>
                      <a:pt x="0" y="38997"/>
                      <a:pt x="5592" y="25498"/>
                      <a:pt x="15545" y="15545"/>
                    </a:cubicBezTo>
                    <a:cubicBezTo>
                      <a:pt x="25498" y="5592"/>
                      <a:pt x="38997" y="0"/>
                      <a:pt x="53073" y="0"/>
                    </a:cubicBezTo>
                    <a:close/>
                  </a:path>
                </a:pathLst>
              </a:custGeom>
              <a:solidFill>
                <a:srgbClr val="E9EBF4"/>
              </a:solidFill>
            </p:spPr>
            <p:txBody>
              <a:bodyPr/>
              <a:lstStyle/>
              <a:p>
                <a:endParaRPr lang="en-TH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4184997" cy="724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8"/>
                  </a:lnSpc>
                </a:pPr>
                <a:endParaRPr>
                  <a:latin typeface="Kanit 1" panose="020B0604020202020204" charset="-34"/>
                  <a:cs typeface="Kanit 1" panose="020B0604020202020204" charset="-34"/>
                </a:endParaRP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0" y="0"/>
              <a:ext cx="5445963" cy="813554"/>
              <a:chOff x="0" y="0"/>
              <a:chExt cx="4184997" cy="625182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4184996" cy="625182"/>
              </a:xfrm>
              <a:custGeom>
                <a:avLst/>
                <a:gdLst/>
                <a:ahLst/>
                <a:cxnLst/>
                <a:rect l="l" t="t" r="r" b="b"/>
                <a:pathLst>
                  <a:path w="4184996" h="625182">
                    <a:moveTo>
                      <a:pt x="53073" y="0"/>
                    </a:moveTo>
                    <a:lnTo>
                      <a:pt x="4131924" y="0"/>
                    </a:lnTo>
                    <a:cubicBezTo>
                      <a:pt x="4161235" y="0"/>
                      <a:pt x="4184996" y="23761"/>
                      <a:pt x="4184996" y="53073"/>
                    </a:cubicBezTo>
                    <a:lnTo>
                      <a:pt x="4184996" y="572110"/>
                    </a:lnTo>
                    <a:cubicBezTo>
                      <a:pt x="4184996" y="586186"/>
                      <a:pt x="4179405" y="599685"/>
                      <a:pt x="4169452" y="609638"/>
                    </a:cubicBezTo>
                    <a:cubicBezTo>
                      <a:pt x="4159499" y="619591"/>
                      <a:pt x="4146000" y="625182"/>
                      <a:pt x="4131924" y="625182"/>
                    </a:cubicBezTo>
                    <a:lnTo>
                      <a:pt x="53073" y="625182"/>
                    </a:lnTo>
                    <a:cubicBezTo>
                      <a:pt x="23761" y="625182"/>
                      <a:pt x="0" y="601421"/>
                      <a:pt x="0" y="572110"/>
                    </a:cubicBezTo>
                    <a:lnTo>
                      <a:pt x="0" y="53073"/>
                    </a:lnTo>
                    <a:cubicBezTo>
                      <a:pt x="0" y="38997"/>
                      <a:pt x="5592" y="25498"/>
                      <a:pt x="15545" y="15545"/>
                    </a:cubicBezTo>
                    <a:cubicBezTo>
                      <a:pt x="25498" y="5592"/>
                      <a:pt x="38997" y="0"/>
                      <a:pt x="53073" y="0"/>
                    </a:cubicBezTo>
                    <a:close/>
                  </a:path>
                </a:pathLst>
              </a:custGeom>
              <a:solidFill>
                <a:srgbClr val="FCFDFE"/>
              </a:solidFill>
            </p:spPr>
            <p:txBody>
              <a:bodyPr/>
              <a:lstStyle/>
              <a:p>
                <a:endParaRPr lang="en-TH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4184997" cy="6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8"/>
                  </a:lnSpc>
                </a:pPr>
                <a:endParaRPr>
                  <a:latin typeface="Kanit 1" panose="020B0604020202020204" charset="-34"/>
                  <a:cs typeface="Kanit 1" panose="020B0604020202020204" charset="-34"/>
                </a:endParaRPr>
              </a:p>
            </p:txBody>
          </p:sp>
        </p:grpSp>
      </p:grpSp>
      <p:grpSp>
        <p:nvGrpSpPr>
          <p:cNvPr id="41" name="Group 41"/>
          <p:cNvGrpSpPr/>
          <p:nvPr/>
        </p:nvGrpSpPr>
        <p:grpSpPr>
          <a:xfrm>
            <a:off x="9296400" y="2145398"/>
            <a:ext cx="4084472" cy="660627"/>
            <a:chOff x="0" y="0"/>
            <a:chExt cx="5445963" cy="880836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5445963" cy="880836"/>
              <a:chOff x="0" y="0"/>
              <a:chExt cx="4184997" cy="676886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4184996" cy="676886"/>
              </a:xfrm>
              <a:custGeom>
                <a:avLst/>
                <a:gdLst/>
                <a:ahLst/>
                <a:cxnLst/>
                <a:rect l="l" t="t" r="r" b="b"/>
                <a:pathLst>
                  <a:path w="4184996" h="676886">
                    <a:moveTo>
                      <a:pt x="53073" y="0"/>
                    </a:moveTo>
                    <a:lnTo>
                      <a:pt x="4131924" y="0"/>
                    </a:lnTo>
                    <a:cubicBezTo>
                      <a:pt x="4161235" y="0"/>
                      <a:pt x="4184996" y="23761"/>
                      <a:pt x="4184996" y="53073"/>
                    </a:cubicBezTo>
                    <a:lnTo>
                      <a:pt x="4184996" y="623814"/>
                    </a:lnTo>
                    <a:cubicBezTo>
                      <a:pt x="4184996" y="637889"/>
                      <a:pt x="4179405" y="651389"/>
                      <a:pt x="4169452" y="661342"/>
                    </a:cubicBezTo>
                    <a:cubicBezTo>
                      <a:pt x="4159499" y="671295"/>
                      <a:pt x="4146000" y="676886"/>
                      <a:pt x="4131924" y="676886"/>
                    </a:cubicBezTo>
                    <a:lnTo>
                      <a:pt x="53073" y="676886"/>
                    </a:lnTo>
                    <a:cubicBezTo>
                      <a:pt x="38997" y="676886"/>
                      <a:pt x="25498" y="671295"/>
                      <a:pt x="15545" y="661342"/>
                    </a:cubicBezTo>
                    <a:cubicBezTo>
                      <a:pt x="5592" y="651389"/>
                      <a:pt x="0" y="637889"/>
                      <a:pt x="0" y="623814"/>
                    </a:cubicBezTo>
                    <a:lnTo>
                      <a:pt x="0" y="53073"/>
                    </a:lnTo>
                    <a:cubicBezTo>
                      <a:pt x="0" y="38997"/>
                      <a:pt x="5592" y="25498"/>
                      <a:pt x="15545" y="15545"/>
                    </a:cubicBezTo>
                    <a:cubicBezTo>
                      <a:pt x="25498" y="5592"/>
                      <a:pt x="38997" y="0"/>
                      <a:pt x="53073" y="0"/>
                    </a:cubicBezTo>
                    <a:close/>
                  </a:path>
                </a:pathLst>
              </a:custGeom>
              <a:solidFill>
                <a:srgbClr val="E9EBF4"/>
              </a:solidFill>
            </p:spPr>
            <p:txBody>
              <a:bodyPr/>
              <a:lstStyle/>
              <a:p>
                <a:endParaRPr lang="en-TH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47625"/>
                <a:ext cx="4184997" cy="724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8"/>
                  </a:lnSpc>
                </a:pPr>
                <a:endParaRPr>
                  <a:latin typeface="Kanit 1" panose="020B0604020202020204" charset="-34"/>
                  <a:cs typeface="Kanit 1" panose="020B0604020202020204" charset="-34"/>
                </a:endParaRPr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0" y="0"/>
              <a:ext cx="5445963" cy="813554"/>
              <a:chOff x="0" y="0"/>
              <a:chExt cx="4184997" cy="625182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184996" cy="625182"/>
              </a:xfrm>
              <a:custGeom>
                <a:avLst/>
                <a:gdLst/>
                <a:ahLst/>
                <a:cxnLst/>
                <a:rect l="l" t="t" r="r" b="b"/>
                <a:pathLst>
                  <a:path w="4184996" h="625182">
                    <a:moveTo>
                      <a:pt x="53073" y="0"/>
                    </a:moveTo>
                    <a:lnTo>
                      <a:pt x="4131924" y="0"/>
                    </a:lnTo>
                    <a:cubicBezTo>
                      <a:pt x="4161235" y="0"/>
                      <a:pt x="4184996" y="23761"/>
                      <a:pt x="4184996" y="53073"/>
                    </a:cubicBezTo>
                    <a:lnTo>
                      <a:pt x="4184996" y="572110"/>
                    </a:lnTo>
                    <a:cubicBezTo>
                      <a:pt x="4184996" y="586186"/>
                      <a:pt x="4179405" y="599685"/>
                      <a:pt x="4169452" y="609638"/>
                    </a:cubicBezTo>
                    <a:cubicBezTo>
                      <a:pt x="4159499" y="619591"/>
                      <a:pt x="4146000" y="625182"/>
                      <a:pt x="4131924" y="625182"/>
                    </a:cubicBezTo>
                    <a:lnTo>
                      <a:pt x="53073" y="625182"/>
                    </a:lnTo>
                    <a:cubicBezTo>
                      <a:pt x="23761" y="625182"/>
                      <a:pt x="0" y="601421"/>
                      <a:pt x="0" y="572110"/>
                    </a:cubicBezTo>
                    <a:lnTo>
                      <a:pt x="0" y="53073"/>
                    </a:lnTo>
                    <a:cubicBezTo>
                      <a:pt x="0" y="38997"/>
                      <a:pt x="5592" y="25498"/>
                      <a:pt x="15545" y="15545"/>
                    </a:cubicBezTo>
                    <a:cubicBezTo>
                      <a:pt x="25498" y="5592"/>
                      <a:pt x="38997" y="0"/>
                      <a:pt x="53073" y="0"/>
                    </a:cubicBezTo>
                    <a:close/>
                  </a:path>
                </a:pathLst>
              </a:custGeom>
              <a:solidFill>
                <a:srgbClr val="FCFDFE"/>
              </a:solidFill>
            </p:spPr>
            <p:txBody>
              <a:bodyPr/>
              <a:lstStyle/>
              <a:p>
                <a:endParaRPr lang="en-TH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47625"/>
                <a:ext cx="4184997" cy="6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8"/>
                  </a:lnSpc>
                </a:pPr>
                <a:endParaRPr>
                  <a:latin typeface="Kanit 1" panose="020B0604020202020204" charset="-34"/>
                  <a:cs typeface="Kanit 1" panose="020B0604020202020204" charset="-34"/>
                </a:endParaRPr>
              </a:p>
            </p:txBody>
          </p:sp>
        </p:grpSp>
      </p:grpSp>
      <p:grpSp>
        <p:nvGrpSpPr>
          <p:cNvPr id="48" name="Group 48"/>
          <p:cNvGrpSpPr/>
          <p:nvPr/>
        </p:nvGrpSpPr>
        <p:grpSpPr>
          <a:xfrm>
            <a:off x="13593928" y="2145398"/>
            <a:ext cx="4084472" cy="660627"/>
            <a:chOff x="0" y="0"/>
            <a:chExt cx="5445963" cy="880836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5445963" cy="880836"/>
              <a:chOff x="0" y="0"/>
              <a:chExt cx="4184997" cy="676886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4184996" cy="676886"/>
              </a:xfrm>
              <a:custGeom>
                <a:avLst/>
                <a:gdLst/>
                <a:ahLst/>
                <a:cxnLst/>
                <a:rect l="l" t="t" r="r" b="b"/>
                <a:pathLst>
                  <a:path w="4184996" h="676886">
                    <a:moveTo>
                      <a:pt x="53073" y="0"/>
                    </a:moveTo>
                    <a:lnTo>
                      <a:pt x="4131924" y="0"/>
                    </a:lnTo>
                    <a:cubicBezTo>
                      <a:pt x="4161235" y="0"/>
                      <a:pt x="4184996" y="23761"/>
                      <a:pt x="4184996" y="53073"/>
                    </a:cubicBezTo>
                    <a:lnTo>
                      <a:pt x="4184996" y="623814"/>
                    </a:lnTo>
                    <a:cubicBezTo>
                      <a:pt x="4184996" y="637889"/>
                      <a:pt x="4179405" y="651389"/>
                      <a:pt x="4169452" y="661342"/>
                    </a:cubicBezTo>
                    <a:cubicBezTo>
                      <a:pt x="4159499" y="671295"/>
                      <a:pt x="4146000" y="676886"/>
                      <a:pt x="4131924" y="676886"/>
                    </a:cubicBezTo>
                    <a:lnTo>
                      <a:pt x="53073" y="676886"/>
                    </a:lnTo>
                    <a:cubicBezTo>
                      <a:pt x="38997" y="676886"/>
                      <a:pt x="25498" y="671295"/>
                      <a:pt x="15545" y="661342"/>
                    </a:cubicBezTo>
                    <a:cubicBezTo>
                      <a:pt x="5592" y="651389"/>
                      <a:pt x="0" y="637889"/>
                      <a:pt x="0" y="623814"/>
                    </a:cubicBezTo>
                    <a:lnTo>
                      <a:pt x="0" y="53073"/>
                    </a:lnTo>
                    <a:cubicBezTo>
                      <a:pt x="0" y="38997"/>
                      <a:pt x="5592" y="25498"/>
                      <a:pt x="15545" y="15545"/>
                    </a:cubicBezTo>
                    <a:cubicBezTo>
                      <a:pt x="25498" y="5592"/>
                      <a:pt x="38997" y="0"/>
                      <a:pt x="53073" y="0"/>
                    </a:cubicBezTo>
                    <a:close/>
                  </a:path>
                </a:pathLst>
              </a:custGeom>
              <a:solidFill>
                <a:srgbClr val="E9EBF4"/>
              </a:solidFill>
            </p:spPr>
            <p:txBody>
              <a:bodyPr/>
              <a:lstStyle/>
              <a:p>
                <a:endParaRPr lang="en-TH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47625"/>
                <a:ext cx="4184997" cy="724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8"/>
                  </a:lnSpc>
                </a:pPr>
                <a:endParaRPr>
                  <a:latin typeface="Kanit 1" panose="020B0604020202020204" charset="-34"/>
                  <a:cs typeface="Kanit 1" panose="020B0604020202020204" charset="-34"/>
                </a:endParaRP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0" y="0"/>
              <a:ext cx="5445963" cy="813554"/>
              <a:chOff x="0" y="0"/>
              <a:chExt cx="4184997" cy="625182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4184996" cy="625182"/>
              </a:xfrm>
              <a:custGeom>
                <a:avLst/>
                <a:gdLst/>
                <a:ahLst/>
                <a:cxnLst/>
                <a:rect l="l" t="t" r="r" b="b"/>
                <a:pathLst>
                  <a:path w="4184996" h="625182">
                    <a:moveTo>
                      <a:pt x="53073" y="0"/>
                    </a:moveTo>
                    <a:lnTo>
                      <a:pt x="4131924" y="0"/>
                    </a:lnTo>
                    <a:cubicBezTo>
                      <a:pt x="4161235" y="0"/>
                      <a:pt x="4184996" y="23761"/>
                      <a:pt x="4184996" y="53073"/>
                    </a:cubicBezTo>
                    <a:lnTo>
                      <a:pt x="4184996" y="572110"/>
                    </a:lnTo>
                    <a:cubicBezTo>
                      <a:pt x="4184996" y="586186"/>
                      <a:pt x="4179405" y="599685"/>
                      <a:pt x="4169452" y="609638"/>
                    </a:cubicBezTo>
                    <a:cubicBezTo>
                      <a:pt x="4159499" y="619591"/>
                      <a:pt x="4146000" y="625182"/>
                      <a:pt x="4131924" y="625182"/>
                    </a:cubicBezTo>
                    <a:lnTo>
                      <a:pt x="53073" y="625182"/>
                    </a:lnTo>
                    <a:cubicBezTo>
                      <a:pt x="23761" y="625182"/>
                      <a:pt x="0" y="601421"/>
                      <a:pt x="0" y="572110"/>
                    </a:cubicBezTo>
                    <a:lnTo>
                      <a:pt x="0" y="53073"/>
                    </a:lnTo>
                    <a:cubicBezTo>
                      <a:pt x="0" y="38997"/>
                      <a:pt x="5592" y="25498"/>
                      <a:pt x="15545" y="15545"/>
                    </a:cubicBezTo>
                    <a:cubicBezTo>
                      <a:pt x="25498" y="5592"/>
                      <a:pt x="38997" y="0"/>
                      <a:pt x="53073" y="0"/>
                    </a:cubicBezTo>
                    <a:close/>
                  </a:path>
                </a:pathLst>
              </a:custGeom>
              <a:solidFill>
                <a:srgbClr val="FCFDFE"/>
              </a:solidFill>
            </p:spPr>
            <p:txBody>
              <a:bodyPr/>
              <a:lstStyle/>
              <a:p>
                <a:endParaRPr lang="en-TH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47625"/>
                <a:ext cx="4184997" cy="6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8"/>
                  </a:lnSpc>
                </a:pPr>
                <a:endParaRPr>
                  <a:latin typeface="Kanit 1" panose="020B0604020202020204" charset="-34"/>
                  <a:cs typeface="Kanit 1" panose="020B0604020202020204" charset="-34"/>
                </a:endParaRPr>
              </a:p>
            </p:txBody>
          </p:sp>
        </p:grpSp>
      </p:grpSp>
      <p:sp>
        <p:nvSpPr>
          <p:cNvPr id="55" name="AutoShape 55"/>
          <p:cNvSpPr/>
          <p:nvPr/>
        </p:nvSpPr>
        <p:spPr>
          <a:xfrm>
            <a:off x="1440832" y="9167812"/>
            <a:ext cx="15369407" cy="0"/>
          </a:xfrm>
          <a:prstGeom prst="line">
            <a:avLst/>
          </a:prstGeom>
          <a:ln w="28575" cap="flat">
            <a:gradFill>
              <a:gsLst>
                <a:gs pos="0">
                  <a:srgbClr val="86C1FF">
                    <a:alpha val="13000"/>
                  </a:srgbClr>
                </a:gs>
                <a:gs pos="100000">
                  <a:srgbClr val="003D75">
                    <a:alpha val="13000"/>
                  </a:srgbClr>
                </a:gs>
              </a:gsLst>
              <a:lin ang="54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TH"/>
          </a:p>
        </p:txBody>
      </p:sp>
      <p:grpSp>
        <p:nvGrpSpPr>
          <p:cNvPr id="56" name="Group 56"/>
          <p:cNvGrpSpPr/>
          <p:nvPr/>
        </p:nvGrpSpPr>
        <p:grpSpPr>
          <a:xfrm>
            <a:off x="4953000" y="1127003"/>
            <a:ext cx="4038600" cy="932670"/>
            <a:chOff x="0" y="0"/>
            <a:chExt cx="1063629" cy="24570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063629" cy="245701"/>
            </a:xfrm>
            <a:custGeom>
              <a:avLst/>
              <a:gdLst/>
              <a:ahLst/>
              <a:cxnLst/>
              <a:rect l="l" t="t" r="r" b="b"/>
              <a:pathLst>
                <a:path w="1063629" h="245701">
                  <a:moveTo>
                    <a:pt x="1063629" y="70928"/>
                  </a:moveTo>
                  <a:lnTo>
                    <a:pt x="1063629" y="174773"/>
                  </a:lnTo>
                  <a:cubicBezTo>
                    <a:pt x="1063629" y="213946"/>
                    <a:pt x="1031873" y="245701"/>
                    <a:pt x="992700" y="245701"/>
                  </a:cubicBezTo>
                  <a:lnTo>
                    <a:pt x="70928" y="245701"/>
                  </a:lnTo>
                  <a:cubicBezTo>
                    <a:pt x="52117" y="245701"/>
                    <a:pt x="34076" y="238229"/>
                    <a:pt x="20774" y="224927"/>
                  </a:cubicBezTo>
                  <a:cubicBezTo>
                    <a:pt x="7473" y="211625"/>
                    <a:pt x="0" y="193584"/>
                    <a:pt x="0" y="174773"/>
                  </a:cubicBezTo>
                  <a:lnTo>
                    <a:pt x="0" y="70928"/>
                  </a:lnTo>
                  <a:cubicBezTo>
                    <a:pt x="0" y="52117"/>
                    <a:pt x="7473" y="34076"/>
                    <a:pt x="20774" y="20774"/>
                  </a:cubicBezTo>
                  <a:cubicBezTo>
                    <a:pt x="34076" y="7473"/>
                    <a:pt x="52117" y="0"/>
                    <a:pt x="70928" y="0"/>
                  </a:cubicBezTo>
                  <a:lnTo>
                    <a:pt x="992700" y="0"/>
                  </a:lnTo>
                  <a:cubicBezTo>
                    <a:pt x="1011512" y="0"/>
                    <a:pt x="1029553" y="7473"/>
                    <a:pt x="1042854" y="20774"/>
                  </a:cubicBezTo>
                  <a:cubicBezTo>
                    <a:pt x="1056156" y="34076"/>
                    <a:pt x="1063629" y="52117"/>
                    <a:pt x="1063629" y="7092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1063629" cy="293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3688239" y="1289327"/>
            <a:ext cx="3895850" cy="703671"/>
            <a:chOff x="0" y="0"/>
            <a:chExt cx="1026067" cy="185329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026067" cy="185329"/>
            </a:xfrm>
            <a:custGeom>
              <a:avLst/>
              <a:gdLst/>
              <a:ahLst/>
              <a:cxnLst/>
              <a:rect l="l" t="t" r="r" b="b"/>
              <a:pathLst>
                <a:path w="1026067" h="185329">
                  <a:moveTo>
                    <a:pt x="92665" y="0"/>
                  </a:moveTo>
                  <a:lnTo>
                    <a:pt x="933403" y="0"/>
                  </a:lnTo>
                  <a:cubicBezTo>
                    <a:pt x="984580" y="0"/>
                    <a:pt x="1026067" y="41487"/>
                    <a:pt x="1026067" y="92665"/>
                  </a:cubicBezTo>
                  <a:lnTo>
                    <a:pt x="1026067" y="92665"/>
                  </a:lnTo>
                  <a:cubicBezTo>
                    <a:pt x="1026067" y="143842"/>
                    <a:pt x="984580" y="185329"/>
                    <a:pt x="933403" y="185329"/>
                  </a:cubicBezTo>
                  <a:lnTo>
                    <a:pt x="92665" y="185329"/>
                  </a:lnTo>
                  <a:cubicBezTo>
                    <a:pt x="41487" y="185329"/>
                    <a:pt x="0" y="143842"/>
                    <a:pt x="0" y="92665"/>
                  </a:cubicBezTo>
                  <a:lnTo>
                    <a:pt x="0" y="92665"/>
                  </a:lnTo>
                  <a:cubicBezTo>
                    <a:pt x="0" y="41487"/>
                    <a:pt x="41487" y="0"/>
                    <a:pt x="9266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TH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1026067" cy="232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488"/>
                </a:lnSpc>
                <a:spcBef>
                  <a:spcPct val="0"/>
                </a:spcBef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sp>
        <p:nvSpPr>
          <p:cNvPr id="62" name="Freeform 62"/>
          <p:cNvSpPr/>
          <p:nvPr/>
        </p:nvSpPr>
        <p:spPr>
          <a:xfrm>
            <a:off x="16359466" y="32740"/>
            <a:ext cx="1799669" cy="908613"/>
          </a:xfrm>
          <a:custGeom>
            <a:avLst/>
            <a:gdLst/>
            <a:ahLst/>
            <a:cxnLst/>
            <a:rect l="l" t="t" r="r" b="b"/>
            <a:pathLst>
              <a:path w="1799669" h="908613">
                <a:moveTo>
                  <a:pt x="0" y="0"/>
                </a:moveTo>
                <a:lnTo>
                  <a:pt x="1799668" y="0"/>
                </a:lnTo>
                <a:lnTo>
                  <a:pt x="1799668" y="908614"/>
                </a:lnTo>
                <a:lnTo>
                  <a:pt x="0" y="9086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63" name="Group 63"/>
          <p:cNvGrpSpPr/>
          <p:nvPr/>
        </p:nvGrpSpPr>
        <p:grpSpPr>
          <a:xfrm rot="5400000">
            <a:off x="8569643" y="-8721113"/>
            <a:ext cx="1148715" cy="18489500"/>
            <a:chOff x="0" y="0"/>
            <a:chExt cx="302542" cy="4869663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302542" cy="4869662"/>
            </a:xfrm>
            <a:custGeom>
              <a:avLst/>
              <a:gdLst/>
              <a:ahLst/>
              <a:cxnLst/>
              <a:rect l="l" t="t" r="r" b="b"/>
              <a:pathLst>
                <a:path w="302542" h="4869662">
                  <a:moveTo>
                    <a:pt x="0" y="0"/>
                  </a:moveTo>
                  <a:lnTo>
                    <a:pt x="302542" y="0"/>
                  </a:lnTo>
                  <a:lnTo>
                    <a:pt x="302542" y="4869662"/>
                  </a:lnTo>
                  <a:lnTo>
                    <a:pt x="0" y="486966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33333">
                  <a:srgbClr val="FFFFFF">
                    <a:alpha val="22440"/>
                  </a:srgbClr>
                </a:gs>
                <a:gs pos="66667">
                  <a:srgbClr val="FFFFFF">
                    <a:alpha val="34000"/>
                  </a:srgbClr>
                </a:gs>
                <a:gs pos="100000">
                  <a:srgbClr val="FFFFFF">
                    <a:alpha val="34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TH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302542" cy="49077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sp>
        <p:nvSpPr>
          <p:cNvPr id="66" name="TextBox 66"/>
          <p:cNvSpPr txBox="1"/>
          <p:nvPr/>
        </p:nvSpPr>
        <p:spPr>
          <a:xfrm>
            <a:off x="609600" y="342900"/>
            <a:ext cx="7414711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000" b="1" dirty="0">
                <a:solidFill>
                  <a:srgbClr val="FFFFFF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IMPACT PATHWAY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9458490" y="5702694"/>
            <a:ext cx="3838216" cy="1905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488"/>
              </a:lnSpc>
              <a:spcBef>
                <a:spcPct val="0"/>
              </a:spcBef>
            </a:pPr>
            <a:r>
              <a:rPr lang="en-US" sz="1599" u="none" strike="noStrike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เมื่อผู้ใช้ประโยชน์จาก งานวิจัยนำงานวิจัยไปใช้ ประโยชน์อย่างกว้างขวาง ในเชิงพาณิชย์ สามารถสร้างรายได้เพิ่มขึ้นจน ทำให้เกิดการเปลี่ยนแปลง ในระดับรายได้สุทธิ และ คุณภาพชีวิตที่ดีขึ้น</a:t>
            </a:r>
          </a:p>
          <a:p>
            <a:pPr marL="0" lvl="1" indent="0" algn="l">
              <a:lnSpc>
                <a:spcPts val="2488"/>
              </a:lnSpc>
              <a:spcBef>
                <a:spcPct val="0"/>
              </a:spcBef>
            </a:pPr>
            <a:endParaRPr lang="en-US" sz="1599" u="none" strike="noStrike">
              <a:solidFill>
                <a:srgbClr val="000000"/>
              </a:solidFill>
              <a:latin typeface="Kanit 1" panose="020B0604020202020204" charset="-34"/>
              <a:ea typeface="Arimo 2"/>
              <a:cs typeface="Kanit 1" panose="020B0604020202020204" charset="-34"/>
              <a:sym typeface="Arimo 2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1589140" y="8719525"/>
            <a:ext cx="1039760" cy="399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2"/>
              </a:lnSpc>
            </a:pPr>
            <a:r>
              <a:rPr lang="en-US" sz="2630" b="1">
                <a:solidFill>
                  <a:srgbClr val="041F60"/>
                </a:solidFill>
                <a:latin typeface="Kanit 1" panose="020B0604020202020204" charset="-34"/>
                <a:ea typeface="Gotham Bold"/>
                <a:cs typeface="Kanit 1" panose="020B0604020202020204" charset="-34"/>
                <a:sym typeface="Gotham Bold"/>
              </a:rPr>
              <a:t>25xx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6593832" y="8719525"/>
            <a:ext cx="1039760" cy="399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2"/>
              </a:lnSpc>
            </a:pPr>
            <a:r>
              <a:rPr lang="en-US" sz="2630" b="1">
                <a:solidFill>
                  <a:srgbClr val="041F60"/>
                </a:solidFill>
                <a:latin typeface="Kanit 1" panose="020B0604020202020204" charset="-34"/>
                <a:ea typeface="Gotham Bold"/>
                <a:cs typeface="Kanit 1" panose="020B0604020202020204" charset="-34"/>
                <a:sym typeface="Gotham Bold"/>
              </a:rPr>
              <a:t>25xx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1139377" y="8719525"/>
            <a:ext cx="1039760" cy="399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2"/>
              </a:lnSpc>
            </a:pPr>
            <a:r>
              <a:rPr lang="en-US" sz="2630" b="1">
                <a:solidFill>
                  <a:srgbClr val="041F60"/>
                </a:solidFill>
                <a:latin typeface="Kanit 1" panose="020B0604020202020204" charset="-34"/>
                <a:ea typeface="Gotham Bold"/>
                <a:cs typeface="Kanit 1" panose="020B0604020202020204" charset="-34"/>
                <a:sym typeface="Gotham Bold"/>
              </a:rPr>
              <a:t>25xx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5636164" y="8719525"/>
            <a:ext cx="1039760" cy="399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2"/>
              </a:lnSpc>
            </a:pPr>
            <a:r>
              <a:rPr lang="en-US" sz="2630" b="1">
                <a:solidFill>
                  <a:srgbClr val="041F60"/>
                </a:solidFill>
                <a:latin typeface="Kanit 1" panose="020B0604020202020204" charset="-34"/>
                <a:ea typeface="Gotham Bold"/>
                <a:cs typeface="Kanit 1" panose="020B0604020202020204" charset="-34"/>
                <a:sym typeface="Gotham Bold"/>
              </a:rPr>
              <a:t>25xx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3047591" y="9438156"/>
            <a:ext cx="2127386" cy="273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9"/>
              </a:lnSpc>
            </a:pPr>
            <a:r>
              <a:rPr lang="en-US" sz="1800" b="1">
                <a:solidFill>
                  <a:srgbClr val="FFFFFF"/>
                </a:solidFill>
                <a:latin typeface="Kanit 1" panose="020B0604020202020204" charset="-34"/>
                <a:ea typeface="Gotham Bold"/>
                <a:cs typeface="Kanit 1" panose="020B0604020202020204" charset="-34"/>
                <a:sym typeface="Gotham Bold"/>
              </a:rPr>
              <a:t>2566 - 2570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440832" y="9438156"/>
            <a:ext cx="861194" cy="273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9"/>
              </a:lnSpc>
            </a:pPr>
            <a:r>
              <a:rPr lang="en-US" sz="1800" b="1">
                <a:solidFill>
                  <a:srgbClr val="041F60"/>
                </a:solidFill>
                <a:latin typeface="Kanit 1" panose="020B0604020202020204" charset="-34"/>
                <a:ea typeface="Gotham Bold"/>
                <a:cs typeface="Kanit 1" panose="020B0604020202020204" charset="-34"/>
                <a:sym typeface="Gotham Bold"/>
              </a:rPr>
              <a:t>2566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5753051" y="9438156"/>
            <a:ext cx="861194" cy="273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9"/>
              </a:lnSpc>
            </a:pPr>
            <a:r>
              <a:rPr lang="en-US" sz="1800" b="1">
                <a:solidFill>
                  <a:srgbClr val="041F60"/>
                </a:solidFill>
                <a:latin typeface="Kanit 1" panose="020B0604020202020204" charset="-34"/>
                <a:ea typeface="Gotham Bold"/>
                <a:cs typeface="Kanit 1" panose="020B0604020202020204" charset="-34"/>
                <a:sym typeface="Gotham Bold"/>
              </a:rPr>
              <a:t>2566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0065270" y="9438156"/>
            <a:ext cx="861194" cy="273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9"/>
              </a:lnSpc>
            </a:pPr>
            <a:r>
              <a:rPr lang="en-US" sz="1800" b="1">
                <a:solidFill>
                  <a:srgbClr val="041F60"/>
                </a:solidFill>
                <a:latin typeface="Kanit 1" panose="020B0604020202020204" charset="-34"/>
                <a:ea typeface="Gotham Bold"/>
                <a:cs typeface="Kanit 1" panose="020B0604020202020204" charset="-34"/>
                <a:sym typeface="Gotham Bold"/>
              </a:rPr>
              <a:t>2566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6810239" y="9438156"/>
            <a:ext cx="520296" cy="273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9"/>
              </a:lnSpc>
            </a:pPr>
            <a:r>
              <a:rPr lang="en-US" sz="1800" b="1">
                <a:solidFill>
                  <a:srgbClr val="FFFFFF"/>
                </a:solidFill>
                <a:latin typeface="Kanit 1" panose="020B0604020202020204" charset="-34"/>
                <a:ea typeface="Gotham Bold"/>
                <a:cs typeface="Kanit 1" panose="020B0604020202020204" charset="-34"/>
                <a:sym typeface="Gotham Bold"/>
              </a:rPr>
              <a:t>10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5141529" y="1174160"/>
            <a:ext cx="3741976" cy="809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7"/>
              </a:lnSpc>
              <a:spcBef>
                <a:spcPct val="0"/>
              </a:spcBef>
            </a:pPr>
            <a:r>
              <a:rPr lang="en-US" sz="1512" dirty="0" err="1">
                <a:solidFill>
                  <a:srgbClr val="C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ผลผลิตที่เกิดขึ้นควรระบุหน่วยชี้วัดที่จะส่งมอบอย่างมีรูปธรรม</a:t>
            </a:r>
            <a:r>
              <a:rPr lang="en-US" sz="1512" dirty="0">
                <a:solidFill>
                  <a:srgbClr val="C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12" dirty="0" err="1">
                <a:solidFill>
                  <a:srgbClr val="C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ให้สามารถตรวจรับได้</a:t>
            </a:r>
            <a:r>
              <a:rPr lang="en-US" sz="1512" dirty="0">
                <a:solidFill>
                  <a:srgbClr val="C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12" dirty="0" err="1">
                <a:solidFill>
                  <a:srgbClr val="C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เช่น</a:t>
            </a:r>
            <a:r>
              <a:rPr lang="en-US" sz="1512" dirty="0">
                <a:solidFill>
                  <a:srgbClr val="C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1 </a:t>
            </a:r>
            <a:r>
              <a:rPr lang="en-US" sz="1512" dirty="0" err="1">
                <a:solidFill>
                  <a:srgbClr val="C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กระบวนการ</a:t>
            </a:r>
            <a:r>
              <a:rPr lang="en-US" sz="1512" dirty="0">
                <a:solidFill>
                  <a:srgbClr val="C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, 2 </a:t>
            </a:r>
            <a:r>
              <a:rPr lang="en-US" sz="1512" dirty="0" err="1">
                <a:solidFill>
                  <a:srgbClr val="C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ผลิตภัณฑ์</a:t>
            </a:r>
            <a:r>
              <a:rPr lang="en-US" sz="1512" dirty="0">
                <a:solidFill>
                  <a:srgbClr val="C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12" dirty="0" err="1">
                <a:solidFill>
                  <a:srgbClr val="C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และ</a:t>
            </a:r>
            <a:r>
              <a:rPr lang="en-US" sz="1512" dirty="0">
                <a:solidFill>
                  <a:srgbClr val="C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1 </a:t>
            </a:r>
            <a:r>
              <a:rPr lang="en-US" sz="1512" dirty="0" err="1">
                <a:solidFill>
                  <a:srgbClr val="C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ต้นแบบ</a:t>
            </a:r>
            <a:r>
              <a:rPr lang="en-US" sz="1512" dirty="0">
                <a:solidFill>
                  <a:srgbClr val="C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12" dirty="0" err="1">
                <a:solidFill>
                  <a:srgbClr val="C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เป็นต้น</a:t>
            </a:r>
            <a:endParaRPr lang="en-US" sz="1512" dirty="0">
              <a:solidFill>
                <a:srgbClr val="C00000"/>
              </a:solidFill>
              <a:latin typeface="Kanit 1" panose="020B0604020202020204" charset="-34"/>
              <a:ea typeface="Arimo 2"/>
              <a:cs typeface="Kanit 1" panose="020B0604020202020204" charset="-34"/>
              <a:sym typeface="Arimo 2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13949014" y="1351119"/>
            <a:ext cx="3399329" cy="546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17"/>
              </a:lnSpc>
              <a:spcBef>
                <a:spcPct val="0"/>
              </a:spcBef>
            </a:pPr>
            <a:r>
              <a:rPr lang="en-US" sz="1512" u="none" strike="noStrike">
                <a:solidFill>
                  <a:srgbClr val="C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ผลกระทบ ต้องระบุตัวเลขมูลค่าผลกระทบทั้ง 3 ด้านที่คาดว่าจะเกิดขึ้นให้ชัดเจน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269309" y="2353623"/>
            <a:ext cx="2719183" cy="3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0"/>
              </a:lnSpc>
            </a:pPr>
            <a:r>
              <a:rPr lang="en-US" sz="2100" b="1">
                <a:solidFill>
                  <a:srgbClr val="041F60"/>
                </a:solidFill>
                <a:latin typeface="Kanit 1" panose="020B0604020202020204" charset="-34"/>
                <a:ea typeface="Kanit 1 Bold"/>
                <a:cs typeface="Kanit 1" panose="020B0604020202020204" charset="-34"/>
                <a:sym typeface="Kanit 1 Bold"/>
              </a:rPr>
              <a:t>ปัจจัยนำเข้า ( INPUT )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5612709" y="2353623"/>
            <a:ext cx="2719183" cy="3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0"/>
              </a:lnSpc>
            </a:pPr>
            <a:r>
              <a:rPr lang="en-US" sz="2100" b="1">
                <a:solidFill>
                  <a:srgbClr val="041F60"/>
                </a:solidFill>
                <a:latin typeface="Kanit 1" panose="020B0604020202020204" charset="-34"/>
                <a:ea typeface="Kanit 1 Bold"/>
                <a:cs typeface="Kanit 1" panose="020B0604020202020204" charset="-34"/>
                <a:sym typeface="Kanit 1 Bold"/>
              </a:rPr>
              <a:t>ผลผลิต ( OUTPUT )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0014661" y="2353623"/>
            <a:ext cx="2719183" cy="3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0"/>
              </a:lnSpc>
            </a:pPr>
            <a:r>
              <a:rPr lang="en-US" sz="2100" b="1">
                <a:solidFill>
                  <a:srgbClr val="041F60"/>
                </a:solidFill>
                <a:latin typeface="Kanit 1" panose="020B0604020202020204" charset="-34"/>
                <a:ea typeface="Kanit 1 Bold"/>
                <a:cs typeface="Kanit 1" panose="020B0604020202020204" charset="-34"/>
                <a:sym typeface="Kanit 1 Bold"/>
              </a:rPr>
              <a:t>ผลลัพธ์ (OUTCOME)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4276573" y="2353623"/>
            <a:ext cx="2719183" cy="3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0"/>
              </a:lnSpc>
            </a:pPr>
            <a:r>
              <a:rPr lang="en-US" sz="2100" b="1">
                <a:solidFill>
                  <a:srgbClr val="041F60"/>
                </a:solidFill>
                <a:latin typeface="Kanit 1" panose="020B0604020202020204" charset="-34"/>
                <a:ea typeface="Kanit 1 Bold"/>
                <a:cs typeface="Kanit 1" panose="020B0604020202020204" charset="-34"/>
                <a:sym typeface="Kanit 1 Bold"/>
              </a:rPr>
              <a:t>ผลกระทบ (Impact)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3830300" y="2926506"/>
            <a:ext cx="3778818" cy="3508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  <a:spcBef>
                <a:spcPct val="0"/>
              </a:spcBef>
            </a:pP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ผลกระทบ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(Impact)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คือ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การ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เปลี่ยนแปลงจากผลลัพธ์ในวงกว้าง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โดยทั่วไปสามารถกำหนดผล</a:t>
            </a:r>
            <a:endParaRPr lang="en-US" sz="1599" dirty="0">
              <a:solidFill>
                <a:srgbClr val="000000"/>
              </a:solidFill>
              <a:latin typeface="Kanit 1" panose="020B0604020202020204" charset="-34"/>
              <a:ea typeface="Arimo 2"/>
              <a:cs typeface="Kanit 1" panose="020B0604020202020204" charset="-34"/>
              <a:sym typeface="Arimo 2"/>
            </a:endParaRPr>
          </a:p>
          <a:p>
            <a:pPr algn="l">
              <a:lnSpc>
                <a:spcPts val="2487"/>
              </a:lnSpc>
              <a:spcBef>
                <a:spcPct val="0"/>
              </a:spcBef>
            </a:pP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กระทบ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ออกเป็น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3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ประเภทได้แก่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</a:p>
          <a:p>
            <a:pPr algn="l">
              <a:lnSpc>
                <a:spcPts val="2487"/>
              </a:lnSpc>
              <a:spcBef>
                <a:spcPct val="0"/>
              </a:spcBef>
            </a:pP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(1)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ผลกระทบทางเศรษฐกิจ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</a:p>
          <a:p>
            <a:pPr algn="l">
              <a:lnSpc>
                <a:spcPts val="2487"/>
              </a:lnSpc>
              <a:spcBef>
                <a:spcPct val="0"/>
              </a:spcBef>
            </a:pP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(2)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ผลกระทบทางสังคม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และ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</a:p>
          <a:p>
            <a:pPr algn="l">
              <a:lnSpc>
                <a:spcPts val="2487"/>
              </a:lnSpc>
              <a:spcBef>
                <a:spcPct val="0"/>
              </a:spcBef>
            </a:pP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(3)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ผลกระทบทางสิ่งแวดล้อม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</a:p>
          <a:p>
            <a:pPr algn="l">
              <a:lnSpc>
                <a:spcPts val="2487"/>
              </a:lnSpc>
              <a:spcBef>
                <a:spcPct val="0"/>
              </a:spcBef>
            </a:pP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ซึ่งขึ้นอยู่กับลักษณะของงานวิจัย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สามารถก่อให้เกิดผลกระทบเพียง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1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หรือ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2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ประเภท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ไม่จำเป็นต้องเกิดผล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กระทบครบทั้ง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3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ประเภท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</a:p>
          <a:p>
            <a:pPr algn="l">
              <a:lnSpc>
                <a:spcPts val="2488"/>
              </a:lnSpc>
              <a:spcBef>
                <a:spcPct val="0"/>
              </a:spcBef>
            </a:pP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พิจารณาให้เกิดผลกระทบทางตรง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และทางอ้อม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ที่เป็นเชิงบวกและเชิง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ลบ</a:t>
            </a:r>
            <a:endParaRPr lang="en-US" sz="1599" dirty="0">
              <a:solidFill>
                <a:srgbClr val="000000"/>
              </a:solidFill>
              <a:latin typeface="Kanit 1" panose="020B0604020202020204" charset="-34"/>
              <a:ea typeface="Arimo 2"/>
              <a:cs typeface="Kanit 1" panose="020B0604020202020204" charset="-34"/>
              <a:sym typeface="Arimo 2"/>
            </a:endParaRPr>
          </a:p>
        </p:txBody>
      </p:sp>
      <p:sp>
        <p:nvSpPr>
          <p:cNvPr id="84" name="TextBox 84"/>
          <p:cNvSpPr txBox="1"/>
          <p:nvPr/>
        </p:nvSpPr>
        <p:spPr>
          <a:xfrm>
            <a:off x="848272" y="2926506"/>
            <a:ext cx="3607128" cy="125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8"/>
              </a:lnSpc>
              <a:spcBef>
                <a:spcPct val="0"/>
              </a:spcBef>
            </a:pPr>
            <a:r>
              <a:rPr lang="en-US" sz="1599" b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Input หรือ ปัจจัยนำเข้า </a:t>
            </a:r>
            <a:r>
              <a:rPr lang="en-US" sz="1599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: ปัจจัยนำเข้าซึ่งเป็นปัจจัยที่ ขับเคลื่อนให้งานวิจัยดำเนินการ สำเร็จ และสร้างผลประเภทต่อ สังคม ส่วนใหญ่ประกอบด้วย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5141529" y="2926506"/>
            <a:ext cx="3659571" cy="2225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8"/>
              </a:lnSpc>
              <a:spcBef>
                <a:spcPct val="0"/>
              </a:spcBef>
            </a:pPr>
            <a:r>
              <a:rPr lang="en-US" sz="1599" b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Output หรือ ผลผลิต</a:t>
            </a:r>
            <a:r>
              <a:rPr lang="en-US" sz="1599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: ผลที่เกิดขึ้นชิ้นแรกและชัดเจนที่สุดจาก โครงการวิจัย โดยตอบ วัตถุประสงค์การศึกษาที่ตั้งไว้ เช่น สายพันธุ์พืชชนิดใหม่ ตำรับยา/ อาหารนวัตกรรม/ เทคโนโลยี แนวทาง/นโยบายเพื่อการจัดการ Capacity building และ Copyrights เป็นต้น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272" y="4304844"/>
            <a:ext cx="1780628" cy="30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8"/>
              </a:lnSpc>
              <a:spcBef>
                <a:spcPct val="0"/>
              </a:spcBef>
            </a:pPr>
            <a:r>
              <a:rPr lang="en-US" sz="1599" b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1.</a:t>
            </a:r>
            <a:r>
              <a:rPr lang="en-US" sz="1599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งบประมาณการวิจัย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520653" y="4706440"/>
            <a:ext cx="1645850" cy="622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8"/>
              </a:lnSpc>
              <a:spcBef>
                <a:spcPct val="0"/>
              </a:spcBef>
            </a:pPr>
            <a:r>
              <a:rPr lang="en-US" sz="1599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2.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บุคลากร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: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นักวิจัย</a:t>
            </a:r>
            <a:endParaRPr lang="en-US" sz="1599" dirty="0">
              <a:solidFill>
                <a:srgbClr val="000000"/>
              </a:solidFill>
              <a:latin typeface="Kanit 1" panose="020B0604020202020204" charset="-34"/>
              <a:ea typeface="Arimo 2"/>
              <a:cs typeface="Kanit 1" panose="020B0604020202020204" charset="-34"/>
              <a:sym typeface="Arimo 2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848272" y="5345910"/>
            <a:ext cx="3371303" cy="93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8"/>
              </a:lnSpc>
              <a:spcBef>
                <a:spcPct val="0"/>
              </a:spcBef>
            </a:pPr>
            <a:r>
              <a:rPr lang="en-US" sz="1599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3.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องค์ความรู้เดิม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หรือผล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การศึกษา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(Output)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จาก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โครงการวิจัยก่อนหน้า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ที่ใช้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ต่อยอดในการวิจัย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(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หากมี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)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9414585" y="2926506"/>
            <a:ext cx="3848100" cy="1263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488"/>
              </a:lnSpc>
              <a:spcBef>
                <a:spcPct val="0"/>
              </a:spcBef>
            </a:pPr>
            <a:r>
              <a:rPr lang="en-US" sz="1599" b="1" u="none" strike="noStrike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User </a:t>
            </a:r>
            <a:r>
              <a:rPr lang="en-US" sz="1599" b="1" u="none" strike="noStrike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หรือ</a:t>
            </a:r>
            <a:r>
              <a:rPr lang="en-US" sz="1599" b="1" u="none" strike="noStrike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</a:t>
            </a:r>
            <a:r>
              <a:rPr lang="en-US" sz="1599" u="none" strike="noStrike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ผู้ใช้ประโยชน์จากผลผลิต</a:t>
            </a:r>
            <a:r>
              <a:rPr lang="en-US" sz="1599" u="none" strike="noStrike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u="none" strike="noStrike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ของงานวิจัย</a:t>
            </a:r>
            <a:r>
              <a:rPr lang="en-US" sz="1599" u="none" strike="noStrike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u="none" strike="noStrike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งานวิจัยที่เกิดผลลัพธ์ที่สำคัญต้อง</a:t>
            </a:r>
            <a:r>
              <a:rPr lang="en-US" sz="1599" u="none" strike="noStrike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u="none" strike="noStrike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มีผู้ใช้ประโยชน์</a:t>
            </a:r>
            <a:r>
              <a:rPr lang="en-US" sz="1599" u="none" strike="noStrike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(User) </a:t>
            </a:r>
            <a:r>
              <a:rPr lang="en-US" sz="1599" u="none" strike="noStrike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มีการยอมรับ</a:t>
            </a:r>
            <a:r>
              <a:rPr lang="en-US" sz="1599" u="none" strike="noStrike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(Adoption) </a:t>
            </a:r>
            <a:r>
              <a:rPr lang="en-US" sz="1599" u="none" strike="noStrike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หรือการ</a:t>
            </a:r>
            <a:r>
              <a:rPr lang="en-US" sz="1599" u="none" strike="noStrike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u="none" strike="noStrike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นำไปใช้ในหลายระดับ</a:t>
            </a:r>
            <a:r>
              <a:rPr lang="en-US" sz="1599" u="none" strike="noStrike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u="none" strike="noStrike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เช่น</a:t>
            </a:r>
            <a:endParaRPr lang="en-US" sz="1599" u="none" strike="noStrike" dirty="0">
              <a:solidFill>
                <a:srgbClr val="000000"/>
              </a:solidFill>
              <a:latin typeface="Kanit 1" panose="020B0604020202020204" charset="-34"/>
              <a:ea typeface="Arimo 2"/>
              <a:cs typeface="Kanit 1" panose="020B0604020202020204" charset="-34"/>
              <a:sym typeface="Arimo 2"/>
            </a:endParaRPr>
          </a:p>
        </p:txBody>
      </p:sp>
      <p:sp>
        <p:nvSpPr>
          <p:cNvPr id="90" name="TextBox 90"/>
          <p:cNvSpPr txBox="1"/>
          <p:nvPr/>
        </p:nvSpPr>
        <p:spPr>
          <a:xfrm>
            <a:off x="9458490" y="4708576"/>
            <a:ext cx="3848100" cy="937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การพิจารณาระดับความเปลี่ยนแปลง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(Change)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สามารถพิจารณาการใช้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ประโยชน์จากผลผลิต</a:t>
            </a:r>
            <a:endParaRPr lang="en-US" sz="1599" dirty="0">
              <a:solidFill>
                <a:srgbClr val="000000"/>
              </a:solidFill>
              <a:latin typeface="Kanit 1" panose="020B0604020202020204" charset="-34"/>
              <a:ea typeface="Arimo 2"/>
              <a:cs typeface="Kanit 1" panose="020B0604020202020204" charset="-34"/>
              <a:sym typeface="Arimo 2"/>
            </a:endParaRPr>
          </a:p>
          <a:p>
            <a:pPr algn="l">
              <a:lnSpc>
                <a:spcPts val="2488"/>
              </a:lnSpc>
            </a:pP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แยก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ตาม</a:t>
            </a:r>
            <a:r>
              <a:rPr lang="en-US" sz="1599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User </a:t>
            </a:r>
            <a:r>
              <a:rPr lang="en-US" sz="1599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แต่ละประเภท</a:t>
            </a:r>
            <a:endParaRPr lang="en-US" sz="1599" dirty="0">
              <a:solidFill>
                <a:srgbClr val="000000"/>
              </a:solidFill>
              <a:latin typeface="Kanit 1" panose="020B0604020202020204" charset="-34"/>
              <a:ea typeface="Arimo 2"/>
              <a:cs typeface="Kanit 1" panose="020B0604020202020204" charset="-34"/>
              <a:sym typeface="Arimo 2"/>
            </a:endParaRPr>
          </a:p>
        </p:txBody>
      </p:sp>
      <p:sp>
        <p:nvSpPr>
          <p:cNvPr id="91" name="TextBox 91"/>
          <p:cNvSpPr txBox="1"/>
          <p:nvPr/>
        </p:nvSpPr>
        <p:spPr>
          <a:xfrm>
            <a:off x="9458490" y="4334376"/>
            <a:ext cx="1123596" cy="30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8"/>
              </a:lnSpc>
              <a:spcBef>
                <a:spcPct val="0"/>
              </a:spcBef>
            </a:pPr>
            <a:r>
              <a:rPr lang="en-US" sz="1599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1st User 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0744176" y="4336585"/>
            <a:ext cx="1075642" cy="30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8"/>
              </a:lnSpc>
              <a:spcBef>
                <a:spcPct val="0"/>
              </a:spcBef>
            </a:pPr>
            <a:r>
              <a:rPr lang="en-US" sz="1599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2nd User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2003401" y="4341045"/>
            <a:ext cx="1075642" cy="30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8"/>
              </a:lnSpc>
              <a:spcBef>
                <a:spcPct val="0"/>
              </a:spcBef>
            </a:pPr>
            <a:r>
              <a:rPr lang="en-US" sz="1599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Final User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205421" y="8248850"/>
            <a:ext cx="15696307" cy="30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88"/>
              </a:lnSpc>
              <a:spcBef>
                <a:spcPct val="0"/>
              </a:spcBef>
            </a:pPr>
            <a:r>
              <a:rPr lang="en-US" sz="1599" b="1" u="none" strike="noStrike">
                <a:solidFill>
                  <a:srgbClr val="C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กำหนดช่วงเวลาของงานวิจัยตั้งแต่เริ่มต้นจนสิ้นสุดลงว่าเวลาที่คาดว่าเกิดผลกระทบ (กรณี Ex-ante) หรือ ชี้ช่วงเวลาที่เริ่มจบการศึกษาผลกระทบที่เกิดขึ้นจริงจากโครงการที่เสร็จสิ้น (Ex-post)</a:t>
            </a:r>
          </a:p>
        </p:txBody>
      </p:sp>
      <p:grpSp>
        <p:nvGrpSpPr>
          <p:cNvPr id="95" name="Group 56">
            <a:extLst>
              <a:ext uri="{FF2B5EF4-FFF2-40B4-BE49-F238E27FC236}">
                <a16:creationId xmlns:a16="http://schemas.microsoft.com/office/drawing/2014/main" id="{EB6BA982-A679-AED9-B506-212372F43C66}"/>
              </a:ext>
            </a:extLst>
          </p:cNvPr>
          <p:cNvGrpSpPr/>
          <p:nvPr/>
        </p:nvGrpSpPr>
        <p:grpSpPr>
          <a:xfrm>
            <a:off x="9181293" y="1105348"/>
            <a:ext cx="4038600" cy="932670"/>
            <a:chOff x="0" y="0"/>
            <a:chExt cx="1063629" cy="245701"/>
          </a:xfrm>
        </p:grpSpPr>
        <p:sp>
          <p:nvSpPr>
            <p:cNvPr id="96" name="Freeform 57">
              <a:extLst>
                <a:ext uri="{FF2B5EF4-FFF2-40B4-BE49-F238E27FC236}">
                  <a16:creationId xmlns:a16="http://schemas.microsoft.com/office/drawing/2014/main" id="{51858071-A429-6F65-10BD-460DAB3EC96C}"/>
                </a:ext>
              </a:extLst>
            </p:cNvPr>
            <p:cNvSpPr/>
            <p:nvPr/>
          </p:nvSpPr>
          <p:spPr>
            <a:xfrm>
              <a:off x="0" y="0"/>
              <a:ext cx="1063629" cy="245701"/>
            </a:xfrm>
            <a:custGeom>
              <a:avLst/>
              <a:gdLst/>
              <a:ahLst/>
              <a:cxnLst/>
              <a:rect l="l" t="t" r="r" b="b"/>
              <a:pathLst>
                <a:path w="1063629" h="245701">
                  <a:moveTo>
                    <a:pt x="1063629" y="70928"/>
                  </a:moveTo>
                  <a:lnTo>
                    <a:pt x="1063629" y="174773"/>
                  </a:lnTo>
                  <a:cubicBezTo>
                    <a:pt x="1063629" y="213946"/>
                    <a:pt x="1031873" y="245701"/>
                    <a:pt x="992700" y="245701"/>
                  </a:cubicBezTo>
                  <a:lnTo>
                    <a:pt x="70928" y="245701"/>
                  </a:lnTo>
                  <a:cubicBezTo>
                    <a:pt x="52117" y="245701"/>
                    <a:pt x="34076" y="238229"/>
                    <a:pt x="20774" y="224927"/>
                  </a:cubicBezTo>
                  <a:cubicBezTo>
                    <a:pt x="7473" y="211625"/>
                    <a:pt x="0" y="193584"/>
                    <a:pt x="0" y="174773"/>
                  </a:cubicBezTo>
                  <a:lnTo>
                    <a:pt x="0" y="70928"/>
                  </a:lnTo>
                  <a:cubicBezTo>
                    <a:pt x="0" y="52117"/>
                    <a:pt x="7473" y="34076"/>
                    <a:pt x="20774" y="20774"/>
                  </a:cubicBezTo>
                  <a:cubicBezTo>
                    <a:pt x="34076" y="7473"/>
                    <a:pt x="52117" y="0"/>
                    <a:pt x="70928" y="0"/>
                  </a:cubicBezTo>
                  <a:lnTo>
                    <a:pt x="992700" y="0"/>
                  </a:lnTo>
                  <a:cubicBezTo>
                    <a:pt x="1011512" y="0"/>
                    <a:pt x="1029553" y="7473"/>
                    <a:pt x="1042854" y="20774"/>
                  </a:cubicBezTo>
                  <a:cubicBezTo>
                    <a:pt x="1056156" y="34076"/>
                    <a:pt x="1063629" y="52117"/>
                    <a:pt x="1063629" y="7092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97" name="TextBox 58">
              <a:extLst>
                <a:ext uri="{FF2B5EF4-FFF2-40B4-BE49-F238E27FC236}">
                  <a16:creationId xmlns:a16="http://schemas.microsoft.com/office/drawing/2014/main" id="{E8999C33-6F69-6B5E-4319-037A8DEB064F}"/>
                </a:ext>
              </a:extLst>
            </p:cNvPr>
            <p:cNvSpPr txBox="1"/>
            <p:nvPr/>
          </p:nvSpPr>
          <p:spPr>
            <a:xfrm>
              <a:off x="0" y="-47625"/>
              <a:ext cx="1063629" cy="293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sp>
        <p:nvSpPr>
          <p:cNvPr id="98" name="TextBox 77">
            <a:extLst>
              <a:ext uri="{FF2B5EF4-FFF2-40B4-BE49-F238E27FC236}">
                <a16:creationId xmlns:a16="http://schemas.microsoft.com/office/drawing/2014/main" id="{CF68D88A-E7DF-A2B9-B78A-4928C23A0247}"/>
              </a:ext>
            </a:extLst>
          </p:cNvPr>
          <p:cNvSpPr txBox="1"/>
          <p:nvPr/>
        </p:nvSpPr>
        <p:spPr>
          <a:xfrm>
            <a:off x="9369822" y="1152505"/>
            <a:ext cx="3741976" cy="798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7"/>
              </a:lnSpc>
              <a:spcBef>
                <a:spcPct val="0"/>
              </a:spcBef>
            </a:pPr>
            <a:r>
              <a:rPr lang="th-TH" sz="1512" dirty="0">
                <a:solidFill>
                  <a:srgbClr val="C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ผลลัพธ์ ต้องระบุตัวเลขมูลค่า (บาท) ที่คาดว่าจะเกิดขึ้นหลังสิ้นสุดโครงการในช่วง </a:t>
            </a:r>
            <a:r>
              <a:rPr lang="en-US" sz="1512" dirty="0">
                <a:solidFill>
                  <a:srgbClr val="C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5 </a:t>
            </a:r>
            <a:r>
              <a:rPr lang="th-TH" sz="1512" dirty="0">
                <a:solidFill>
                  <a:srgbClr val="C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ปี ที่สอดคล้องกับ </a:t>
            </a:r>
            <a:r>
              <a:rPr lang="en-US" sz="1512" dirty="0">
                <a:solidFill>
                  <a:srgbClr val="C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KR1 </a:t>
            </a:r>
            <a:r>
              <a:rPr lang="th-TH" sz="1512" dirty="0">
                <a:solidFill>
                  <a:srgbClr val="C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ของแผนงาน</a:t>
            </a:r>
            <a:endParaRPr lang="en-US" sz="1512" dirty="0">
              <a:solidFill>
                <a:srgbClr val="C00000"/>
              </a:solidFill>
              <a:latin typeface="Kanit 1" panose="020B0604020202020204" charset="-34"/>
              <a:ea typeface="Arimo 2"/>
              <a:cs typeface="Kanit 1" panose="020B0604020202020204" charset="-34"/>
              <a:sym typeface="Arimo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3" name="Freeform 3"/>
          <p:cNvSpPr/>
          <p:nvPr/>
        </p:nvSpPr>
        <p:spPr>
          <a:xfrm rot="5400000" flipV="1">
            <a:off x="-2950108" y="2892529"/>
            <a:ext cx="10444221" cy="4544006"/>
          </a:xfrm>
          <a:custGeom>
            <a:avLst/>
            <a:gdLst/>
            <a:ahLst/>
            <a:cxnLst/>
            <a:rect l="l" t="t" r="r" b="b"/>
            <a:pathLst>
              <a:path w="10444221" h="4544006">
                <a:moveTo>
                  <a:pt x="0" y="4544006"/>
                </a:moveTo>
                <a:lnTo>
                  <a:pt x="10444222" y="4544006"/>
                </a:lnTo>
                <a:lnTo>
                  <a:pt x="10444222" y="0"/>
                </a:lnTo>
                <a:lnTo>
                  <a:pt x="0" y="0"/>
                </a:lnTo>
                <a:lnTo>
                  <a:pt x="0" y="4544006"/>
                </a:lnTo>
                <a:close/>
              </a:path>
            </a:pathLst>
          </a:custGeom>
          <a:blipFill>
            <a:blip r:embed="rId3"/>
            <a:stretch>
              <a:fillRect l="-104933" r="-104933" b="-240084"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4" name="Freeform 4"/>
          <p:cNvSpPr/>
          <p:nvPr/>
        </p:nvSpPr>
        <p:spPr>
          <a:xfrm>
            <a:off x="-496692" y="-377033"/>
            <a:ext cx="18986192" cy="11311733"/>
          </a:xfrm>
          <a:custGeom>
            <a:avLst/>
            <a:gdLst/>
            <a:ahLst/>
            <a:cxnLst/>
            <a:rect l="l" t="t" r="r" b="b"/>
            <a:pathLst>
              <a:path w="21465936" h="14891993">
                <a:moveTo>
                  <a:pt x="0" y="0"/>
                </a:moveTo>
                <a:lnTo>
                  <a:pt x="21465936" y="0"/>
                </a:lnTo>
                <a:lnTo>
                  <a:pt x="21465936" y="14891993"/>
                </a:lnTo>
                <a:lnTo>
                  <a:pt x="0" y="14891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</a:blip>
            <a:stretch>
              <a:fillRect l="-1" t="-14701" r="-13060" b="-16951"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23" name="Group 28">
            <a:extLst>
              <a:ext uri="{FF2B5EF4-FFF2-40B4-BE49-F238E27FC236}">
                <a16:creationId xmlns:a16="http://schemas.microsoft.com/office/drawing/2014/main" id="{D36B91C5-D365-72C3-DC63-4F0BD360DD9B}"/>
              </a:ext>
            </a:extLst>
          </p:cNvPr>
          <p:cNvGrpSpPr/>
          <p:nvPr/>
        </p:nvGrpSpPr>
        <p:grpSpPr>
          <a:xfrm rot="5400000">
            <a:off x="8670392" y="-8298906"/>
            <a:ext cx="1148715" cy="18489500"/>
            <a:chOff x="0" y="0"/>
            <a:chExt cx="302542" cy="4869663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44E52545-A17E-AE26-EE7C-AB82101B7E8F}"/>
                </a:ext>
              </a:extLst>
            </p:cNvPr>
            <p:cNvSpPr/>
            <p:nvPr/>
          </p:nvSpPr>
          <p:spPr>
            <a:xfrm>
              <a:off x="0" y="0"/>
              <a:ext cx="302542" cy="4869662"/>
            </a:xfrm>
            <a:custGeom>
              <a:avLst/>
              <a:gdLst/>
              <a:ahLst/>
              <a:cxnLst/>
              <a:rect l="l" t="t" r="r" b="b"/>
              <a:pathLst>
                <a:path w="302542" h="4869662">
                  <a:moveTo>
                    <a:pt x="0" y="0"/>
                  </a:moveTo>
                  <a:lnTo>
                    <a:pt x="302542" y="0"/>
                  </a:lnTo>
                  <a:lnTo>
                    <a:pt x="302542" y="4869662"/>
                  </a:lnTo>
                  <a:lnTo>
                    <a:pt x="0" y="486966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33333">
                  <a:srgbClr val="FFFFFF">
                    <a:alpha val="22440"/>
                  </a:srgbClr>
                </a:gs>
                <a:gs pos="66667">
                  <a:srgbClr val="FFFFFF">
                    <a:alpha val="34000"/>
                  </a:srgbClr>
                </a:gs>
                <a:gs pos="100000">
                  <a:srgbClr val="FFFFFF">
                    <a:alpha val="34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TH"/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35E85FBA-2127-1E84-241B-20E2E9A4456E}"/>
                </a:ext>
              </a:extLst>
            </p:cNvPr>
            <p:cNvSpPr txBox="1"/>
            <p:nvPr/>
          </p:nvSpPr>
          <p:spPr>
            <a:xfrm>
              <a:off x="0" y="-38100"/>
              <a:ext cx="302542" cy="49077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-1521468" y="96750"/>
            <a:ext cx="20879032" cy="10599074"/>
          </a:xfrm>
          <a:custGeom>
            <a:avLst/>
            <a:gdLst/>
            <a:ahLst/>
            <a:cxnLst/>
            <a:rect l="l" t="t" r="r" b="b"/>
            <a:pathLst>
              <a:path w="20879032" h="10599074">
                <a:moveTo>
                  <a:pt x="0" y="10599074"/>
                </a:moveTo>
                <a:lnTo>
                  <a:pt x="20879032" y="10599074"/>
                </a:lnTo>
                <a:lnTo>
                  <a:pt x="20879032" y="0"/>
                </a:lnTo>
                <a:lnTo>
                  <a:pt x="0" y="0"/>
                </a:lnTo>
                <a:lnTo>
                  <a:pt x="0" y="10599074"/>
                </a:lnTo>
                <a:close/>
              </a:path>
            </a:pathLst>
          </a:custGeom>
          <a:blipFill>
            <a:blip r:embed="rId3"/>
            <a:stretch>
              <a:fillRect l="-3156" r="-3156"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8" name="Group 8"/>
          <p:cNvGrpSpPr/>
          <p:nvPr/>
        </p:nvGrpSpPr>
        <p:grpSpPr>
          <a:xfrm>
            <a:off x="-176626" y="-202239"/>
            <a:ext cx="1371585" cy="10588882"/>
            <a:chOff x="0" y="0"/>
            <a:chExt cx="361241" cy="23080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240" cy="2308073"/>
            </a:xfrm>
            <a:custGeom>
              <a:avLst/>
              <a:gdLst/>
              <a:ahLst/>
              <a:cxnLst/>
              <a:rect l="l" t="t" r="r" b="b"/>
              <a:pathLst>
                <a:path w="361240" h="2308073">
                  <a:moveTo>
                    <a:pt x="0" y="0"/>
                  </a:moveTo>
                  <a:lnTo>
                    <a:pt x="361240" y="0"/>
                  </a:lnTo>
                  <a:lnTo>
                    <a:pt x="361240" y="2308073"/>
                  </a:lnTo>
                  <a:lnTo>
                    <a:pt x="0" y="2308073"/>
                  </a:lnTo>
                  <a:close/>
                </a:path>
              </a:pathLst>
            </a:custGeom>
            <a:gradFill rotWithShape="1">
              <a:gsLst>
                <a:gs pos="0">
                  <a:srgbClr val="52B6F2">
                    <a:alpha val="100000"/>
                  </a:srgbClr>
                </a:gs>
                <a:gs pos="100000">
                  <a:srgbClr val="00569E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T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61241" cy="23461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-176626" y="1481776"/>
            <a:ext cx="1371585" cy="63646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>
              <a:latin typeface="Kanit 1" panose="020B0604020202020204" charset="-34"/>
              <a:cs typeface="Kanit 1" panose="020B0604020202020204" charset="-3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55452" y="1975364"/>
            <a:ext cx="12086900" cy="5251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0856" lvl="1" indent="-290428" algn="l">
              <a:lnSpc>
                <a:spcPts val="4573"/>
              </a:lnSpc>
              <a:buFont typeface="Arial"/>
              <a:buChar char="•"/>
            </a:pP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สรุปรายละเอียดข้อมูลโครงการ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(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หน้าที่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2)</a:t>
            </a:r>
          </a:p>
          <a:p>
            <a:pPr marL="580856" lvl="1" indent="-290428" algn="l">
              <a:lnSpc>
                <a:spcPts val="4573"/>
              </a:lnSpc>
              <a:buFont typeface="Arial"/>
              <a:buChar char="•"/>
            </a:pP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ที่มา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ความสำคัญ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วัตถุประสงค์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และเป้าหมาย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(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หน้าที่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3)</a:t>
            </a:r>
          </a:p>
          <a:p>
            <a:pPr marL="580856" lvl="1" indent="-290428" algn="l">
              <a:lnSpc>
                <a:spcPts val="4573"/>
              </a:lnSpc>
              <a:buFont typeface="Arial"/>
              <a:buChar char="•"/>
            </a:pP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ความสอดคล้องกับ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OKRs 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ของแผนงาน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(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หน้าที่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4)</a:t>
            </a:r>
          </a:p>
          <a:p>
            <a:pPr marL="580856" lvl="1" indent="-290428" algn="l">
              <a:lnSpc>
                <a:spcPts val="4573"/>
              </a:lnSpc>
              <a:buFont typeface="Arial"/>
              <a:buChar char="•"/>
            </a:pP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Technology Feasibility (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หน้าที่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5-6)</a:t>
            </a:r>
          </a:p>
          <a:p>
            <a:pPr marL="580856" lvl="1" indent="-290428" algn="l">
              <a:lnSpc>
                <a:spcPts val="4573"/>
              </a:lnSpc>
              <a:buFont typeface="Arial"/>
              <a:buChar char="•"/>
            </a:pP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Financial, Market (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หน้าที่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7-8)</a:t>
            </a:r>
          </a:p>
          <a:p>
            <a:pPr marL="580856" lvl="1" indent="-290428" algn="l">
              <a:lnSpc>
                <a:spcPts val="4573"/>
              </a:lnSpc>
              <a:buFont typeface="Arial"/>
              <a:buChar char="•"/>
            </a:pP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แผนการดำเนินงานตลอดโครงการ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(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หน้าที่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9)</a:t>
            </a:r>
          </a:p>
          <a:p>
            <a:pPr marL="580856" lvl="1" indent="-290428" algn="l">
              <a:lnSpc>
                <a:spcPts val="4573"/>
              </a:lnSpc>
              <a:buFont typeface="Arial"/>
              <a:buChar char="•"/>
            </a:pP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งบประมาณโครงการ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(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งบ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บพข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. 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นำไปใช้ส่วนใดบ้าง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) (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หน้าที่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10)</a:t>
            </a:r>
          </a:p>
          <a:p>
            <a:pPr marL="580856" lvl="1" indent="-290428" algn="l">
              <a:lnSpc>
                <a:spcPts val="4573"/>
              </a:lnSpc>
              <a:buFont typeface="Arial"/>
              <a:buChar char="•"/>
            </a:pP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TRL 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เริ่มต้น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และ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TRL 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สุดท้ายต้องชัดเจน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(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หน้าที่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11)</a:t>
            </a:r>
          </a:p>
          <a:p>
            <a:pPr algn="l">
              <a:lnSpc>
                <a:spcPts val="4573"/>
              </a:lnSpc>
            </a:pPr>
            <a:endParaRPr lang="en-US" sz="2690" b="1" dirty="0">
              <a:solidFill>
                <a:srgbClr val="000000"/>
              </a:solidFill>
              <a:latin typeface="Kanit 1" panose="020B0604020202020204" charset="-34"/>
              <a:ea typeface="Arimo 2 Bold"/>
              <a:cs typeface="Kanit 1" panose="020B0604020202020204" charset="-34"/>
              <a:sym typeface="Arimo 2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780886" y="414064"/>
            <a:ext cx="3288782" cy="1063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2"/>
              </a:lnSpc>
              <a:spcBef>
                <a:spcPct val="0"/>
              </a:spcBef>
            </a:pPr>
            <a:r>
              <a:rPr lang="en-US" sz="6144" b="1" dirty="0">
                <a:solidFill>
                  <a:srgbClr val="000066"/>
                </a:solidFill>
                <a:latin typeface="Kanit 1" panose="020B0604020202020204" charset="-34"/>
                <a:ea typeface="Aileron Bold"/>
                <a:cs typeface="Kanit 1" panose="020B0604020202020204" charset="-34"/>
                <a:sym typeface="Aileron Bold"/>
              </a:rPr>
              <a:t>Outline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41391" y="6854714"/>
            <a:ext cx="14589769" cy="291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3"/>
              </a:lnSpc>
            </a:pP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- Impact pathway (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หน้าที่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12)</a:t>
            </a:r>
          </a:p>
          <a:p>
            <a:pPr algn="l">
              <a:lnSpc>
                <a:spcPts val="4573"/>
              </a:lnSpc>
            </a:pP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- 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ผลผลิตและผลลัพธ์ที่เกิดขึ้นจากโครงการ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(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เห็นหน่วยชี้วัดอย่างมีรูปธรรม</a:t>
            </a: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) </a:t>
            </a:r>
          </a:p>
          <a:p>
            <a:pPr algn="l">
              <a:lnSpc>
                <a:spcPts val="4573"/>
              </a:lnSpc>
            </a:pP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- ผู้ใช้ประโยชน์และเหตุผลความจำเป็นในการนำผลผลิตผลลัพธ์ไปใช้ประโยชน์ต้องชัดเจน </a:t>
            </a:r>
          </a:p>
          <a:p>
            <a:pPr algn="l">
              <a:lnSpc>
                <a:spcPts val="4573"/>
              </a:lnSpc>
            </a:pP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- 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ต้องมีหนังสือรับรองจากหน่วยงานที่เกี่ยวข้อง</a:t>
            </a:r>
            <a:endParaRPr lang="en-US" sz="2690" b="1" dirty="0">
              <a:solidFill>
                <a:srgbClr val="000000"/>
              </a:solidFill>
              <a:latin typeface="Kanit 1" panose="020B0604020202020204" charset="-34"/>
              <a:ea typeface="Arimo 2 Bold"/>
              <a:cs typeface="Kanit 1" panose="020B0604020202020204" charset="-34"/>
              <a:sym typeface="Arimo 2 Bold"/>
            </a:endParaRPr>
          </a:p>
          <a:p>
            <a:pPr algn="l">
              <a:lnSpc>
                <a:spcPts val="4573"/>
              </a:lnSpc>
            </a:pPr>
            <a:r>
              <a:rPr lang="en-US" sz="269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- </a:t>
            </a:r>
            <a:r>
              <a:rPr lang="en-US" sz="269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ต้องศึกษาข้อกฎหมายและการขออนุญาตต่างๆที่เกี่ยวข้อง</a:t>
            </a:r>
            <a:endParaRPr lang="en-US" sz="2690" b="1" dirty="0">
              <a:solidFill>
                <a:srgbClr val="000000"/>
              </a:solidFill>
              <a:latin typeface="Kanit 1" panose="020B0604020202020204" charset="-34"/>
              <a:ea typeface="Arimo 2 Bold"/>
              <a:cs typeface="Kanit 1" panose="020B0604020202020204" charset="-34"/>
              <a:sym typeface="Arimo 2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6144713" y="521539"/>
            <a:ext cx="1893697" cy="956086"/>
          </a:xfrm>
          <a:custGeom>
            <a:avLst/>
            <a:gdLst/>
            <a:ahLst/>
            <a:cxnLst/>
            <a:rect l="l" t="t" r="r" b="b"/>
            <a:pathLst>
              <a:path w="1893697" h="956086">
                <a:moveTo>
                  <a:pt x="0" y="0"/>
                </a:moveTo>
                <a:lnTo>
                  <a:pt x="1893698" y="0"/>
                </a:lnTo>
                <a:lnTo>
                  <a:pt x="1893698" y="956087"/>
                </a:lnTo>
                <a:lnTo>
                  <a:pt x="0" y="9560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94FF">
                <a:alpha val="100000"/>
              </a:srgbClr>
            </a:gs>
            <a:gs pos="50000">
              <a:srgbClr val="88D1FF">
                <a:alpha val="100000"/>
              </a:srgbClr>
            </a:gs>
            <a:gs pos="100000">
              <a:srgbClr val="EEFB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762000" y="96750"/>
            <a:ext cx="20119564" cy="10599074"/>
          </a:xfrm>
          <a:custGeom>
            <a:avLst/>
            <a:gdLst/>
            <a:ahLst/>
            <a:cxnLst/>
            <a:rect l="l" t="t" r="r" b="b"/>
            <a:pathLst>
              <a:path w="20879032" h="10599074">
                <a:moveTo>
                  <a:pt x="0" y="10599074"/>
                </a:moveTo>
                <a:lnTo>
                  <a:pt x="20879032" y="10599074"/>
                </a:lnTo>
                <a:lnTo>
                  <a:pt x="20879032" y="0"/>
                </a:lnTo>
                <a:lnTo>
                  <a:pt x="0" y="0"/>
                </a:lnTo>
                <a:lnTo>
                  <a:pt x="0" y="10599074"/>
                </a:lnTo>
                <a:close/>
              </a:path>
            </a:pathLst>
          </a:custGeom>
          <a:blipFill>
            <a:blip r:embed="rId2"/>
            <a:stretch>
              <a:fillRect l="-7049" r="-3276"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3" name="Freeform 3"/>
          <p:cNvSpPr/>
          <p:nvPr/>
        </p:nvSpPr>
        <p:spPr>
          <a:xfrm>
            <a:off x="-496692" y="-190500"/>
            <a:ext cx="19013292" cy="11125200"/>
          </a:xfrm>
          <a:custGeom>
            <a:avLst/>
            <a:gdLst/>
            <a:ahLst/>
            <a:cxnLst/>
            <a:rect l="l" t="t" r="r" b="b"/>
            <a:pathLst>
              <a:path w="21465936" h="14891993">
                <a:moveTo>
                  <a:pt x="0" y="0"/>
                </a:moveTo>
                <a:lnTo>
                  <a:pt x="21465936" y="0"/>
                </a:lnTo>
                <a:lnTo>
                  <a:pt x="21465936" y="14891993"/>
                </a:lnTo>
                <a:lnTo>
                  <a:pt x="0" y="148919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t="-16624" r="-12900" b="-17234"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4" name="Group 4"/>
          <p:cNvGrpSpPr/>
          <p:nvPr/>
        </p:nvGrpSpPr>
        <p:grpSpPr>
          <a:xfrm>
            <a:off x="450533" y="2461260"/>
            <a:ext cx="5623560" cy="7359952"/>
            <a:chOff x="0" y="0"/>
            <a:chExt cx="1481102" cy="19384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81102" cy="1938424"/>
            </a:xfrm>
            <a:custGeom>
              <a:avLst/>
              <a:gdLst/>
              <a:ahLst/>
              <a:cxnLst/>
              <a:rect l="l" t="t" r="r" b="b"/>
              <a:pathLst>
                <a:path w="1481102" h="1938424">
                  <a:moveTo>
                    <a:pt x="17897" y="0"/>
                  </a:moveTo>
                  <a:lnTo>
                    <a:pt x="1463205" y="0"/>
                  </a:lnTo>
                  <a:cubicBezTo>
                    <a:pt x="1467952" y="0"/>
                    <a:pt x="1472504" y="1886"/>
                    <a:pt x="1475860" y="5242"/>
                  </a:cubicBezTo>
                  <a:cubicBezTo>
                    <a:pt x="1479217" y="8598"/>
                    <a:pt x="1481102" y="13150"/>
                    <a:pt x="1481102" y="17897"/>
                  </a:cubicBezTo>
                  <a:lnTo>
                    <a:pt x="1481102" y="1920527"/>
                  </a:lnTo>
                  <a:cubicBezTo>
                    <a:pt x="1481102" y="1925273"/>
                    <a:pt x="1479217" y="1929825"/>
                    <a:pt x="1475860" y="1933182"/>
                  </a:cubicBezTo>
                  <a:cubicBezTo>
                    <a:pt x="1472504" y="1936538"/>
                    <a:pt x="1467952" y="1938424"/>
                    <a:pt x="1463205" y="1938424"/>
                  </a:cubicBezTo>
                  <a:lnTo>
                    <a:pt x="17897" y="1938424"/>
                  </a:lnTo>
                  <a:cubicBezTo>
                    <a:pt x="13150" y="1938424"/>
                    <a:pt x="8598" y="1936538"/>
                    <a:pt x="5242" y="1933182"/>
                  </a:cubicBezTo>
                  <a:cubicBezTo>
                    <a:pt x="1886" y="1929825"/>
                    <a:pt x="0" y="1925273"/>
                    <a:pt x="0" y="1920527"/>
                  </a:cubicBezTo>
                  <a:lnTo>
                    <a:pt x="0" y="17897"/>
                  </a:lnTo>
                  <a:cubicBezTo>
                    <a:pt x="0" y="13150"/>
                    <a:pt x="1886" y="8598"/>
                    <a:pt x="5242" y="5242"/>
                  </a:cubicBezTo>
                  <a:cubicBezTo>
                    <a:pt x="8598" y="1886"/>
                    <a:pt x="13150" y="0"/>
                    <a:pt x="17897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1481102" cy="2005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333173" y="2461260"/>
            <a:ext cx="5623560" cy="7359952"/>
            <a:chOff x="0" y="0"/>
            <a:chExt cx="1481102" cy="19384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81102" cy="1938424"/>
            </a:xfrm>
            <a:custGeom>
              <a:avLst/>
              <a:gdLst/>
              <a:ahLst/>
              <a:cxnLst/>
              <a:rect l="l" t="t" r="r" b="b"/>
              <a:pathLst>
                <a:path w="1481102" h="1938424">
                  <a:moveTo>
                    <a:pt x="17897" y="0"/>
                  </a:moveTo>
                  <a:lnTo>
                    <a:pt x="1463205" y="0"/>
                  </a:lnTo>
                  <a:cubicBezTo>
                    <a:pt x="1467952" y="0"/>
                    <a:pt x="1472504" y="1886"/>
                    <a:pt x="1475860" y="5242"/>
                  </a:cubicBezTo>
                  <a:cubicBezTo>
                    <a:pt x="1479217" y="8598"/>
                    <a:pt x="1481102" y="13150"/>
                    <a:pt x="1481102" y="17897"/>
                  </a:cubicBezTo>
                  <a:lnTo>
                    <a:pt x="1481102" y="1920527"/>
                  </a:lnTo>
                  <a:cubicBezTo>
                    <a:pt x="1481102" y="1925273"/>
                    <a:pt x="1479217" y="1929825"/>
                    <a:pt x="1475860" y="1933182"/>
                  </a:cubicBezTo>
                  <a:cubicBezTo>
                    <a:pt x="1472504" y="1936538"/>
                    <a:pt x="1467952" y="1938424"/>
                    <a:pt x="1463205" y="1938424"/>
                  </a:cubicBezTo>
                  <a:lnTo>
                    <a:pt x="17897" y="1938424"/>
                  </a:lnTo>
                  <a:cubicBezTo>
                    <a:pt x="13150" y="1938424"/>
                    <a:pt x="8598" y="1936538"/>
                    <a:pt x="5242" y="1933182"/>
                  </a:cubicBezTo>
                  <a:cubicBezTo>
                    <a:pt x="1886" y="1929825"/>
                    <a:pt x="0" y="1925273"/>
                    <a:pt x="0" y="1920527"/>
                  </a:cubicBezTo>
                  <a:lnTo>
                    <a:pt x="0" y="17897"/>
                  </a:lnTo>
                  <a:cubicBezTo>
                    <a:pt x="0" y="13150"/>
                    <a:pt x="1886" y="8598"/>
                    <a:pt x="5242" y="5242"/>
                  </a:cubicBezTo>
                  <a:cubicBezTo>
                    <a:pt x="8598" y="1886"/>
                    <a:pt x="13150" y="0"/>
                    <a:pt x="17897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T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481102" cy="2005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213908" y="2461260"/>
            <a:ext cx="5623560" cy="7359952"/>
            <a:chOff x="0" y="0"/>
            <a:chExt cx="1481102" cy="19384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81102" cy="1938424"/>
            </a:xfrm>
            <a:custGeom>
              <a:avLst/>
              <a:gdLst/>
              <a:ahLst/>
              <a:cxnLst/>
              <a:rect l="l" t="t" r="r" b="b"/>
              <a:pathLst>
                <a:path w="1481102" h="1938424">
                  <a:moveTo>
                    <a:pt x="17897" y="0"/>
                  </a:moveTo>
                  <a:lnTo>
                    <a:pt x="1463205" y="0"/>
                  </a:lnTo>
                  <a:cubicBezTo>
                    <a:pt x="1467952" y="0"/>
                    <a:pt x="1472504" y="1886"/>
                    <a:pt x="1475860" y="5242"/>
                  </a:cubicBezTo>
                  <a:cubicBezTo>
                    <a:pt x="1479217" y="8598"/>
                    <a:pt x="1481102" y="13150"/>
                    <a:pt x="1481102" y="17897"/>
                  </a:cubicBezTo>
                  <a:lnTo>
                    <a:pt x="1481102" y="1920527"/>
                  </a:lnTo>
                  <a:cubicBezTo>
                    <a:pt x="1481102" y="1925273"/>
                    <a:pt x="1479217" y="1929825"/>
                    <a:pt x="1475860" y="1933182"/>
                  </a:cubicBezTo>
                  <a:cubicBezTo>
                    <a:pt x="1472504" y="1936538"/>
                    <a:pt x="1467952" y="1938424"/>
                    <a:pt x="1463205" y="1938424"/>
                  </a:cubicBezTo>
                  <a:lnTo>
                    <a:pt x="17897" y="1938424"/>
                  </a:lnTo>
                  <a:cubicBezTo>
                    <a:pt x="13150" y="1938424"/>
                    <a:pt x="8598" y="1936538"/>
                    <a:pt x="5242" y="1933182"/>
                  </a:cubicBezTo>
                  <a:cubicBezTo>
                    <a:pt x="1886" y="1929825"/>
                    <a:pt x="0" y="1925273"/>
                    <a:pt x="0" y="1920527"/>
                  </a:cubicBezTo>
                  <a:lnTo>
                    <a:pt x="0" y="17897"/>
                  </a:lnTo>
                  <a:cubicBezTo>
                    <a:pt x="0" y="13150"/>
                    <a:pt x="1886" y="8598"/>
                    <a:pt x="5242" y="5242"/>
                  </a:cubicBezTo>
                  <a:cubicBezTo>
                    <a:pt x="8598" y="1886"/>
                    <a:pt x="13150" y="0"/>
                    <a:pt x="17897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T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1481102" cy="2005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6359466" y="38100"/>
            <a:ext cx="1799669" cy="908613"/>
          </a:xfrm>
          <a:custGeom>
            <a:avLst/>
            <a:gdLst/>
            <a:ahLst/>
            <a:cxnLst/>
            <a:rect l="l" t="t" r="r" b="b"/>
            <a:pathLst>
              <a:path w="1799669" h="908613">
                <a:moveTo>
                  <a:pt x="0" y="0"/>
                </a:moveTo>
                <a:lnTo>
                  <a:pt x="1799668" y="0"/>
                </a:lnTo>
                <a:lnTo>
                  <a:pt x="1799668" y="908613"/>
                </a:lnTo>
                <a:lnTo>
                  <a:pt x="0" y="9086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14" name="Group 14"/>
          <p:cNvGrpSpPr/>
          <p:nvPr/>
        </p:nvGrpSpPr>
        <p:grpSpPr>
          <a:xfrm rot="5400000">
            <a:off x="8613268" y="-7124883"/>
            <a:ext cx="1064362" cy="17131354"/>
            <a:chOff x="0" y="0"/>
            <a:chExt cx="280326" cy="4511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0326" cy="4511961"/>
            </a:xfrm>
            <a:custGeom>
              <a:avLst/>
              <a:gdLst/>
              <a:ahLst/>
              <a:cxnLst/>
              <a:rect l="l" t="t" r="r" b="b"/>
              <a:pathLst>
                <a:path w="280326" h="4511961">
                  <a:moveTo>
                    <a:pt x="140163" y="0"/>
                  </a:moveTo>
                  <a:lnTo>
                    <a:pt x="140163" y="0"/>
                  </a:lnTo>
                  <a:cubicBezTo>
                    <a:pt x="217573" y="0"/>
                    <a:pt x="280326" y="62753"/>
                    <a:pt x="280326" y="140163"/>
                  </a:cubicBezTo>
                  <a:lnTo>
                    <a:pt x="280326" y="4371799"/>
                  </a:lnTo>
                  <a:cubicBezTo>
                    <a:pt x="280326" y="4408972"/>
                    <a:pt x="265559" y="4444623"/>
                    <a:pt x="239273" y="4470908"/>
                  </a:cubicBezTo>
                  <a:cubicBezTo>
                    <a:pt x="212987" y="4497194"/>
                    <a:pt x="177336" y="4511961"/>
                    <a:pt x="140163" y="4511961"/>
                  </a:cubicBezTo>
                  <a:lnTo>
                    <a:pt x="140163" y="4511961"/>
                  </a:lnTo>
                  <a:cubicBezTo>
                    <a:pt x="102989" y="4511961"/>
                    <a:pt x="67338" y="4497194"/>
                    <a:pt x="41053" y="4470908"/>
                  </a:cubicBezTo>
                  <a:cubicBezTo>
                    <a:pt x="14767" y="4444623"/>
                    <a:pt x="0" y="4408972"/>
                    <a:pt x="0" y="4371799"/>
                  </a:cubicBezTo>
                  <a:lnTo>
                    <a:pt x="0" y="140163"/>
                  </a:lnTo>
                  <a:cubicBezTo>
                    <a:pt x="0" y="102989"/>
                    <a:pt x="14767" y="67338"/>
                    <a:pt x="41053" y="41053"/>
                  </a:cubicBezTo>
                  <a:cubicBezTo>
                    <a:pt x="67338" y="14767"/>
                    <a:pt x="102989" y="0"/>
                    <a:pt x="14016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86C1FF">
                      <a:alpha val="100000"/>
                    </a:srgbClr>
                  </a:gs>
                  <a:gs pos="100000">
                    <a:srgbClr val="003D75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T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80326" cy="4550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8669040" y="7988986"/>
            <a:ext cx="951825" cy="801913"/>
          </a:xfrm>
          <a:custGeom>
            <a:avLst/>
            <a:gdLst/>
            <a:ahLst/>
            <a:cxnLst/>
            <a:rect l="l" t="t" r="r" b="b"/>
            <a:pathLst>
              <a:path w="951825" h="801913">
                <a:moveTo>
                  <a:pt x="0" y="0"/>
                </a:moveTo>
                <a:lnTo>
                  <a:pt x="951825" y="0"/>
                </a:lnTo>
                <a:lnTo>
                  <a:pt x="951825" y="801913"/>
                </a:lnTo>
                <a:lnTo>
                  <a:pt x="0" y="8019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18" name="Freeform 18"/>
          <p:cNvSpPr/>
          <p:nvPr/>
        </p:nvSpPr>
        <p:spPr>
          <a:xfrm>
            <a:off x="8611923" y="2100982"/>
            <a:ext cx="952818" cy="952818"/>
          </a:xfrm>
          <a:custGeom>
            <a:avLst/>
            <a:gdLst/>
            <a:ahLst/>
            <a:cxnLst/>
            <a:rect l="l" t="t" r="r" b="b"/>
            <a:pathLst>
              <a:path w="952818" h="952818">
                <a:moveTo>
                  <a:pt x="0" y="0"/>
                </a:moveTo>
                <a:lnTo>
                  <a:pt x="952817" y="0"/>
                </a:lnTo>
                <a:lnTo>
                  <a:pt x="952817" y="952818"/>
                </a:lnTo>
                <a:lnTo>
                  <a:pt x="0" y="9528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19" name="Freeform 19"/>
          <p:cNvSpPr/>
          <p:nvPr/>
        </p:nvSpPr>
        <p:spPr>
          <a:xfrm>
            <a:off x="14492162" y="2100982"/>
            <a:ext cx="952818" cy="952818"/>
          </a:xfrm>
          <a:custGeom>
            <a:avLst/>
            <a:gdLst/>
            <a:ahLst/>
            <a:cxnLst/>
            <a:rect l="l" t="t" r="r" b="b"/>
            <a:pathLst>
              <a:path w="952818" h="952818">
                <a:moveTo>
                  <a:pt x="0" y="0"/>
                </a:moveTo>
                <a:lnTo>
                  <a:pt x="952817" y="0"/>
                </a:lnTo>
                <a:lnTo>
                  <a:pt x="952817" y="952818"/>
                </a:lnTo>
                <a:lnTo>
                  <a:pt x="0" y="9528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20" name="Freeform 20"/>
          <p:cNvSpPr/>
          <p:nvPr/>
        </p:nvSpPr>
        <p:spPr>
          <a:xfrm>
            <a:off x="2559605" y="1874683"/>
            <a:ext cx="1405416" cy="1405416"/>
          </a:xfrm>
          <a:custGeom>
            <a:avLst/>
            <a:gdLst/>
            <a:ahLst/>
            <a:cxnLst/>
            <a:rect l="l" t="t" r="r" b="b"/>
            <a:pathLst>
              <a:path w="1405416" h="1405416">
                <a:moveTo>
                  <a:pt x="0" y="0"/>
                </a:moveTo>
                <a:lnTo>
                  <a:pt x="1405415" y="0"/>
                </a:lnTo>
                <a:lnTo>
                  <a:pt x="1405415" y="1405416"/>
                </a:lnTo>
                <a:lnTo>
                  <a:pt x="0" y="14054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21" name="TextBox 21"/>
          <p:cNvSpPr txBox="1"/>
          <p:nvPr/>
        </p:nvSpPr>
        <p:spPr>
          <a:xfrm>
            <a:off x="16810239" y="9419106"/>
            <a:ext cx="520296" cy="271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9"/>
              </a:lnSpc>
            </a:pPr>
            <a:r>
              <a:rPr lang="en-US" sz="1800" b="1">
                <a:solidFill>
                  <a:srgbClr val="FFFFFF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10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35641" y="1029965"/>
            <a:ext cx="11988023" cy="76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Kanit 1" panose="020B0604020202020204" charset="-34"/>
                <a:ea typeface="Kanit 1"/>
                <a:cs typeface="Kanit 1" panose="020B0604020202020204" charset="-34"/>
                <a:sym typeface="Kanit 1"/>
              </a:rPr>
              <a:t> โครงการ ………………………………………………………………………………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79276" y="4683363"/>
            <a:ext cx="912730" cy="457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สังกัด: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79276" y="6871041"/>
            <a:ext cx="2089878" cy="457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คณะผู้ร่วมวิจัย: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79276" y="4089724"/>
            <a:ext cx="2344787" cy="457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หัวหน้าโครงการ</a:t>
            </a:r>
            <a:r>
              <a:rPr lang="en-US" sz="2600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: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422654" y="4063627"/>
            <a:ext cx="2929808" cy="408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1"/>
              </a:lnSpc>
              <a:spcBef>
                <a:spcPct val="0"/>
              </a:spcBef>
            </a:pPr>
            <a:r>
              <a:rPr lang="en-US" sz="2336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หน่วยงานร่วมทุน</a:t>
            </a:r>
            <a:r>
              <a:rPr lang="en-US" sz="2336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: </a:t>
            </a:r>
            <a:r>
              <a:rPr lang="en-US" sz="2336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ได้แก่</a:t>
            </a:r>
            <a:endParaRPr lang="en-US" sz="2336" b="1" dirty="0">
              <a:solidFill>
                <a:srgbClr val="000000"/>
              </a:solidFill>
              <a:latin typeface="Kanit 1" panose="020B0604020202020204" charset="-34"/>
              <a:ea typeface="Arimo 2 Bold"/>
              <a:cs typeface="Kanit 1" panose="020B0604020202020204" charset="-34"/>
              <a:sym typeface="Arimo 2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709793" y="4750352"/>
            <a:ext cx="2810832" cy="408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1"/>
              </a:lnSpc>
              <a:spcBef>
                <a:spcPct val="0"/>
              </a:spcBef>
            </a:pPr>
            <a:r>
              <a:rPr lang="en-US" sz="2336" b="1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บริษัท</a:t>
            </a:r>
            <a:r>
              <a:rPr lang="en-US" sz="2336" b="1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…………………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461996" y="8980288"/>
            <a:ext cx="3365913" cy="457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ระยะเวลาโครงการ: …..ปี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725400" y="5244258"/>
            <a:ext cx="4771640" cy="830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71"/>
              </a:lnSpc>
              <a:spcBef>
                <a:spcPct val="0"/>
              </a:spcBef>
            </a:pPr>
            <a:r>
              <a:rPr lang="en-US" sz="2336" b="1" u="none" strike="noStrike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สรุปข้อมูลบริษัท</a:t>
            </a:r>
            <a:r>
              <a:rPr lang="en-US" sz="2336" b="1" u="none" strike="noStrike" dirty="0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 </a:t>
            </a:r>
            <a:r>
              <a:rPr lang="en-US" sz="2336" b="1" u="none" strike="noStrike" dirty="0" err="1">
                <a:solidFill>
                  <a:srgbClr val="000000"/>
                </a:solidFill>
                <a:latin typeface="Kanit 1" panose="020B0604020202020204" charset="-34"/>
                <a:ea typeface="Arimo 2 Bold"/>
                <a:cs typeface="Kanit 1" panose="020B0604020202020204" charset="-34"/>
                <a:sym typeface="Arimo 2 Bold"/>
              </a:rPr>
              <a:t>ที่แสดงถึงศักยภาพในการนำผลงานไปใช้ประโยชน์</a:t>
            </a:r>
            <a:endParaRPr lang="en-US" sz="2336" b="1" u="none" strike="noStrike" dirty="0">
              <a:solidFill>
                <a:srgbClr val="000000"/>
              </a:solidFill>
              <a:latin typeface="Kanit 1" panose="020B0604020202020204" charset="-34"/>
              <a:ea typeface="Arimo 2 Bold"/>
              <a:cs typeface="Kanit 1" panose="020B0604020202020204" charset="-34"/>
              <a:sym typeface="Arimo 2 Bold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4B8482-BE3C-D4C8-EAF4-921E9322C0FA}"/>
              </a:ext>
            </a:extLst>
          </p:cNvPr>
          <p:cNvSpPr txBox="1"/>
          <p:nvPr/>
        </p:nvSpPr>
        <p:spPr>
          <a:xfrm>
            <a:off x="6623361" y="4089724"/>
            <a:ext cx="5188835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th-TH" sz="2400" b="1" dirty="0">
                <a:latin typeface="Kanit 1" panose="020B0604020202020204" charset="-34"/>
                <a:cs typeface="Kanit 1" panose="020B0604020202020204" charset="-34"/>
              </a:rPr>
              <a:t>งบประมาณโครงการทั้งหมด</a:t>
            </a:r>
            <a:r>
              <a:rPr lang="en-US" sz="2400" b="1" dirty="0">
                <a:latin typeface="Kanit 1" panose="020B0604020202020204" charset="-34"/>
                <a:cs typeface="Kanit 1" panose="020B0604020202020204" charset="-34"/>
              </a:rPr>
              <a:t>: ……….</a:t>
            </a:r>
            <a:r>
              <a:rPr lang="th-TH" sz="2400" b="1" dirty="0">
                <a:latin typeface="Kanit 1" panose="020B0604020202020204" charset="-34"/>
                <a:cs typeface="Kanit 1" panose="020B0604020202020204" charset="-34"/>
              </a:rPr>
              <a:t>บาท</a:t>
            </a:r>
          </a:p>
          <a:p>
            <a:r>
              <a:rPr lang="th-TH" sz="2400" b="1" dirty="0">
                <a:latin typeface="Kanit 1" panose="020B0604020202020204" charset="-34"/>
                <a:cs typeface="Kanit 1" panose="020B0604020202020204" charset="-34"/>
              </a:rPr>
              <a:t>งบ </a:t>
            </a:r>
            <a:r>
              <a:rPr lang="th-TH" sz="2400" b="1" dirty="0" err="1">
                <a:latin typeface="Kanit 1" panose="020B0604020202020204" charset="-34"/>
                <a:cs typeface="Kanit 1" panose="020B0604020202020204" charset="-34"/>
              </a:rPr>
              <a:t>บพข</a:t>
            </a:r>
            <a:r>
              <a:rPr lang="en-US" sz="2400" b="1" dirty="0">
                <a:latin typeface="Kanit 1" panose="020B0604020202020204" charset="-34"/>
                <a:cs typeface="Kanit 1" panose="020B0604020202020204" charset="-34"/>
              </a:rPr>
              <a:t>. </a:t>
            </a:r>
            <a:r>
              <a:rPr lang="th-TH" sz="2400" b="1" dirty="0">
                <a:latin typeface="Kanit 1" panose="020B0604020202020204" charset="-34"/>
                <a:cs typeface="Kanit 1" panose="020B0604020202020204" charset="-34"/>
              </a:rPr>
              <a:t>(เสนอขออนุมัติ)</a:t>
            </a:r>
            <a:r>
              <a:rPr lang="en-US" sz="2400" b="1" dirty="0">
                <a:latin typeface="Kanit 1" panose="020B0604020202020204" charset="-34"/>
                <a:cs typeface="Kanit 1" panose="020B0604020202020204" charset="-34"/>
              </a:rPr>
              <a:t>:</a:t>
            </a:r>
            <a:r>
              <a:rPr lang="th-TH" sz="2400" b="1" dirty="0">
                <a:latin typeface="Kanit 1" panose="020B0604020202020204" charset="-34"/>
                <a:cs typeface="Kanit 1" panose="020B0604020202020204" charset="-34"/>
              </a:rPr>
              <a:t> </a:t>
            </a:r>
            <a:r>
              <a:rPr lang="en-US" sz="2400" b="1" dirty="0">
                <a:latin typeface="Kanit 1" panose="020B0604020202020204" charset="-34"/>
                <a:cs typeface="Kanit 1" panose="020B0604020202020204" charset="-34"/>
              </a:rPr>
              <a:t>………..</a:t>
            </a:r>
            <a:r>
              <a:rPr lang="th-TH" sz="2400" b="1" dirty="0">
                <a:latin typeface="Kanit 1" panose="020B0604020202020204" charset="-34"/>
                <a:cs typeface="Kanit 1" panose="020B0604020202020204" charset="-34"/>
              </a:rPr>
              <a:t>บาท</a:t>
            </a:r>
            <a:endParaRPr lang="en-US" sz="2400" b="1" dirty="0">
              <a:latin typeface="Kanit 1" panose="020B0604020202020204" charset="-34"/>
              <a:cs typeface="Kanit 1" panose="020B0604020202020204" charset="-34"/>
            </a:endParaRPr>
          </a:p>
          <a:p>
            <a:r>
              <a:rPr lang="th-TH" sz="2400" b="1" dirty="0">
                <a:latin typeface="Kanit 1" panose="020B0604020202020204" charset="-34"/>
                <a:cs typeface="Kanit 1" panose="020B0604020202020204" charset="-34"/>
              </a:rPr>
              <a:t>งบเอกชน </a:t>
            </a:r>
            <a:r>
              <a:rPr lang="en-US" sz="2400" b="1" dirty="0">
                <a:latin typeface="Kanit 1" panose="020B0604020202020204" charset="-34"/>
                <a:cs typeface="Kanit 1" panose="020B0604020202020204" charset="-34"/>
              </a:rPr>
              <a:t>in cash: ………..</a:t>
            </a:r>
            <a:r>
              <a:rPr lang="th-TH" sz="2400" b="1" dirty="0">
                <a:latin typeface="Kanit 1" panose="020B0604020202020204" charset="-34"/>
                <a:cs typeface="Kanit 1" panose="020B0604020202020204" charset="-34"/>
              </a:rPr>
              <a:t>บาท</a:t>
            </a:r>
            <a:r>
              <a:rPr lang="en-US" sz="2400" b="1" dirty="0">
                <a:latin typeface="Kanit 1" panose="020B0604020202020204" charset="-34"/>
                <a:cs typeface="Kanit 1" panose="020B0604020202020204" charset="-34"/>
              </a:rPr>
              <a:t> </a:t>
            </a:r>
            <a:br>
              <a:rPr lang="th-TH" sz="2400" b="1" dirty="0">
                <a:latin typeface="Kanit 1" panose="020B0604020202020204" charset="-34"/>
                <a:cs typeface="Kanit 1" panose="020B0604020202020204" charset="-34"/>
              </a:rPr>
            </a:br>
            <a:r>
              <a:rPr lang="th-TH" sz="2400" dirty="0">
                <a:latin typeface="Kanit 1" panose="020B0604020202020204" charset="-34"/>
                <a:cs typeface="Kanit 1" panose="020B0604020202020204" charset="-34"/>
              </a:rPr>
              <a:t>(</a:t>
            </a:r>
            <a:r>
              <a:rPr lang="en-US" sz="2400" dirty="0">
                <a:latin typeface="Kanit 1" panose="020B0604020202020204" charset="-34"/>
                <a:cs typeface="Kanit 1" panose="020B0604020202020204" charset="-34"/>
              </a:rPr>
              <a:t>……..</a:t>
            </a:r>
            <a:r>
              <a:rPr lang="th-TH" sz="2400" dirty="0">
                <a:latin typeface="Kanit 1" panose="020B0604020202020204" charset="-34"/>
                <a:cs typeface="Kanit 1" panose="020B0604020202020204" charset="-34"/>
              </a:rPr>
              <a:t>% ของ </a:t>
            </a:r>
            <a:r>
              <a:rPr lang="en-US" sz="2400" dirty="0">
                <a:latin typeface="Kanit 1" panose="020B0604020202020204" charset="-34"/>
                <a:cs typeface="Kanit 1" panose="020B0604020202020204" charset="-34"/>
              </a:rPr>
              <a:t>in cash </a:t>
            </a:r>
            <a:r>
              <a:rPr lang="th-TH" sz="2400" dirty="0">
                <a:latin typeface="Kanit 1" panose="020B0604020202020204" charset="-34"/>
                <a:cs typeface="Kanit 1" panose="020B0604020202020204" charset="-34"/>
              </a:rPr>
              <a:t>รวมโครงการ</a:t>
            </a:r>
            <a:r>
              <a:rPr lang="en-US" sz="2400" dirty="0">
                <a:latin typeface="Kanit 1" panose="020B0604020202020204" charset="-34"/>
                <a:cs typeface="Kanit 1" panose="020B0604020202020204" charset="-34"/>
              </a:rPr>
              <a:t>)</a:t>
            </a:r>
            <a:br>
              <a:rPr lang="en-US" sz="2400" dirty="0">
                <a:latin typeface="Kanit 1" panose="020B0604020202020204" charset="-34"/>
                <a:cs typeface="Kanit 1" panose="020B0604020202020204" charset="-34"/>
              </a:rPr>
            </a:br>
            <a:r>
              <a:rPr lang="th-TH" sz="2400" b="1" dirty="0">
                <a:latin typeface="Kanit 1" panose="020B0604020202020204" charset="-34"/>
                <a:cs typeface="Kanit 1" panose="020B0604020202020204" charset="-34"/>
              </a:rPr>
              <a:t>งบเอกชน </a:t>
            </a:r>
            <a:r>
              <a:rPr lang="en-US" sz="2400" b="1" dirty="0">
                <a:latin typeface="Kanit 1" panose="020B0604020202020204" charset="-34"/>
                <a:cs typeface="Kanit 1" panose="020B0604020202020204" charset="-34"/>
              </a:rPr>
              <a:t>in kind: ……………….</a:t>
            </a:r>
            <a:r>
              <a:rPr lang="th-TH" sz="2400" b="1" dirty="0">
                <a:latin typeface="Kanit 1" panose="020B0604020202020204" charset="-34"/>
                <a:cs typeface="Kanit 1" panose="020B0604020202020204" charset="-34"/>
              </a:rPr>
              <a:t>บาท</a:t>
            </a:r>
            <a:r>
              <a:rPr lang="en-US" sz="2400" b="1" dirty="0">
                <a:latin typeface="Kanit 1" panose="020B0604020202020204" charset="-34"/>
                <a:cs typeface="Kanit 1" panose="020B0604020202020204" charset="-34"/>
              </a:rPr>
              <a:t> </a:t>
            </a:r>
            <a:endParaRPr lang="th-TH" sz="2400" b="1" dirty="0">
              <a:latin typeface="Kanit 1" panose="020B0604020202020204" charset="-34"/>
              <a:cs typeface="Kanit 1" panose="020B0604020202020204" charset="-34"/>
            </a:endParaRPr>
          </a:p>
          <a:p>
            <a:r>
              <a:rPr lang="th-TH" sz="2400" dirty="0">
                <a:latin typeface="Kanit 1" panose="020B0604020202020204" charset="-34"/>
                <a:cs typeface="Kanit 1" panose="020B0604020202020204" charset="-34"/>
              </a:rPr>
              <a:t>(</a:t>
            </a:r>
            <a:r>
              <a:rPr lang="en-US" sz="2400" dirty="0">
                <a:latin typeface="Kanit 1" panose="020B0604020202020204" charset="-34"/>
                <a:cs typeface="Kanit 1" panose="020B0604020202020204" charset="-34"/>
              </a:rPr>
              <a:t>……….</a:t>
            </a:r>
            <a:r>
              <a:rPr lang="th-TH" sz="2400" dirty="0">
                <a:latin typeface="Kanit 1" panose="020B0604020202020204" charset="-34"/>
                <a:cs typeface="Kanit 1" panose="020B0604020202020204" charset="-34"/>
              </a:rPr>
              <a:t>% ของ </a:t>
            </a:r>
            <a:r>
              <a:rPr lang="en-US" sz="2400" dirty="0">
                <a:latin typeface="Kanit 1" panose="020B0604020202020204" charset="-34"/>
                <a:cs typeface="Kanit 1" panose="020B0604020202020204" charset="-34"/>
              </a:rPr>
              <a:t>in cash </a:t>
            </a:r>
            <a:r>
              <a:rPr lang="th-TH" sz="2400" dirty="0">
                <a:latin typeface="Kanit 1" panose="020B0604020202020204" charset="-34"/>
                <a:cs typeface="Kanit 1" panose="020B0604020202020204" charset="-34"/>
              </a:rPr>
              <a:t>รวมโครงการ</a:t>
            </a:r>
            <a:r>
              <a:rPr lang="en-US" sz="2400" dirty="0">
                <a:latin typeface="Kanit 1" panose="020B0604020202020204" charset="-34"/>
                <a:cs typeface="Kanit 1" panose="020B0604020202020204" charset="-34"/>
              </a:rPr>
              <a:t>)</a:t>
            </a:r>
            <a:br>
              <a:rPr lang="en-US" sz="2400" dirty="0">
                <a:latin typeface="Kanit 1" panose="020B0604020202020204" charset="-34"/>
                <a:cs typeface="Kanit 1" panose="020B0604020202020204" charset="-34"/>
              </a:rPr>
            </a:br>
            <a:endParaRPr lang="en-US" sz="2400" dirty="0">
              <a:latin typeface="Kanit 1" panose="020B0604020202020204" charset="-34"/>
              <a:cs typeface="Kanit 1" panose="020B0604020202020204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94FF">
                <a:alpha val="100000"/>
              </a:srgbClr>
            </a:gs>
            <a:gs pos="50000">
              <a:srgbClr val="88D1FF">
                <a:alpha val="100000"/>
              </a:srgbClr>
            </a:gs>
            <a:gs pos="100000">
              <a:srgbClr val="EEFB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521468" y="96750"/>
            <a:ext cx="20879032" cy="10599074"/>
          </a:xfrm>
          <a:custGeom>
            <a:avLst/>
            <a:gdLst/>
            <a:ahLst/>
            <a:cxnLst/>
            <a:rect l="l" t="t" r="r" b="b"/>
            <a:pathLst>
              <a:path w="20879032" h="10599074">
                <a:moveTo>
                  <a:pt x="0" y="10599074"/>
                </a:moveTo>
                <a:lnTo>
                  <a:pt x="20879032" y="10599074"/>
                </a:lnTo>
                <a:lnTo>
                  <a:pt x="20879032" y="0"/>
                </a:lnTo>
                <a:lnTo>
                  <a:pt x="0" y="0"/>
                </a:lnTo>
                <a:lnTo>
                  <a:pt x="0" y="10599074"/>
                </a:lnTo>
                <a:close/>
              </a:path>
            </a:pathLst>
          </a:custGeom>
          <a:blipFill>
            <a:blip r:embed="rId2"/>
            <a:stretch>
              <a:fillRect l="-3156" r="-3156"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3" name="Freeform 3"/>
          <p:cNvSpPr/>
          <p:nvPr/>
        </p:nvSpPr>
        <p:spPr>
          <a:xfrm>
            <a:off x="-496692" y="-419100"/>
            <a:ext cx="21465936" cy="11506200"/>
          </a:xfrm>
          <a:custGeom>
            <a:avLst/>
            <a:gdLst/>
            <a:ahLst/>
            <a:cxnLst/>
            <a:rect l="l" t="t" r="r" b="b"/>
            <a:pathLst>
              <a:path w="21465936" h="14891993">
                <a:moveTo>
                  <a:pt x="0" y="0"/>
                </a:moveTo>
                <a:lnTo>
                  <a:pt x="21465936" y="0"/>
                </a:lnTo>
                <a:lnTo>
                  <a:pt x="21465936" y="14891993"/>
                </a:lnTo>
                <a:lnTo>
                  <a:pt x="0" y="148919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t="-14085" b="-15339"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4" name="Group 4"/>
          <p:cNvGrpSpPr/>
          <p:nvPr/>
        </p:nvGrpSpPr>
        <p:grpSpPr>
          <a:xfrm>
            <a:off x="450533" y="1859664"/>
            <a:ext cx="5623560" cy="7961548"/>
            <a:chOff x="0" y="0"/>
            <a:chExt cx="1481102" cy="20968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81102" cy="2096869"/>
            </a:xfrm>
            <a:custGeom>
              <a:avLst/>
              <a:gdLst/>
              <a:ahLst/>
              <a:cxnLst/>
              <a:rect l="l" t="t" r="r" b="b"/>
              <a:pathLst>
                <a:path w="1481102" h="2096869">
                  <a:moveTo>
                    <a:pt x="17897" y="0"/>
                  </a:moveTo>
                  <a:lnTo>
                    <a:pt x="1463205" y="0"/>
                  </a:lnTo>
                  <a:cubicBezTo>
                    <a:pt x="1467952" y="0"/>
                    <a:pt x="1472504" y="1886"/>
                    <a:pt x="1475860" y="5242"/>
                  </a:cubicBezTo>
                  <a:cubicBezTo>
                    <a:pt x="1479217" y="8598"/>
                    <a:pt x="1481102" y="13150"/>
                    <a:pt x="1481102" y="17897"/>
                  </a:cubicBezTo>
                  <a:lnTo>
                    <a:pt x="1481102" y="2078972"/>
                  </a:lnTo>
                  <a:cubicBezTo>
                    <a:pt x="1481102" y="2083718"/>
                    <a:pt x="1479217" y="2088270"/>
                    <a:pt x="1475860" y="2091627"/>
                  </a:cubicBezTo>
                  <a:cubicBezTo>
                    <a:pt x="1472504" y="2094983"/>
                    <a:pt x="1467952" y="2096869"/>
                    <a:pt x="1463205" y="2096869"/>
                  </a:cubicBezTo>
                  <a:lnTo>
                    <a:pt x="17897" y="2096869"/>
                  </a:lnTo>
                  <a:cubicBezTo>
                    <a:pt x="8013" y="2096869"/>
                    <a:pt x="0" y="2088856"/>
                    <a:pt x="0" y="2078972"/>
                  </a:cubicBezTo>
                  <a:lnTo>
                    <a:pt x="0" y="17897"/>
                  </a:lnTo>
                  <a:cubicBezTo>
                    <a:pt x="0" y="13150"/>
                    <a:pt x="1886" y="8598"/>
                    <a:pt x="5242" y="5242"/>
                  </a:cubicBezTo>
                  <a:cubicBezTo>
                    <a:pt x="8598" y="1886"/>
                    <a:pt x="13150" y="0"/>
                    <a:pt x="1789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EEFBFF">
                      <a:alpha val="100000"/>
                    </a:srgbClr>
                  </a:gs>
                  <a:gs pos="50000">
                    <a:srgbClr val="88D1FF">
                      <a:alpha val="100000"/>
                    </a:srgbClr>
                  </a:gs>
                  <a:gs pos="100000">
                    <a:srgbClr val="1294FF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1481102" cy="2163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333173" y="1859664"/>
            <a:ext cx="5623560" cy="7961548"/>
            <a:chOff x="0" y="0"/>
            <a:chExt cx="1481102" cy="20968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81102" cy="2096869"/>
            </a:xfrm>
            <a:custGeom>
              <a:avLst/>
              <a:gdLst/>
              <a:ahLst/>
              <a:cxnLst/>
              <a:rect l="l" t="t" r="r" b="b"/>
              <a:pathLst>
                <a:path w="1481102" h="2096869">
                  <a:moveTo>
                    <a:pt x="17897" y="0"/>
                  </a:moveTo>
                  <a:lnTo>
                    <a:pt x="1463205" y="0"/>
                  </a:lnTo>
                  <a:cubicBezTo>
                    <a:pt x="1467952" y="0"/>
                    <a:pt x="1472504" y="1886"/>
                    <a:pt x="1475860" y="5242"/>
                  </a:cubicBezTo>
                  <a:cubicBezTo>
                    <a:pt x="1479217" y="8598"/>
                    <a:pt x="1481102" y="13150"/>
                    <a:pt x="1481102" y="17897"/>
                  </a:cubicBezTo>
                  <a:lnTo>
                    <a:pt x="1481102" y="2078972"/>
                  </a:lnTo>
                  <a:cubicBezTo>
                    <a:pt x="1481102" y="2083718"/>
                    <a:pt x="1479217" y="2088270"/>
                    <a:pt x="1475860" y="2091627"/>
                  </a:cubicBezTo>
                  <a:cubicBezTo>
                    <a:pt x="1472504" y="2094983"/>
                    <a:pt x="1467952" y="2096869"/>
                    <a:pt x="1463205" y="2096869"/>
                  </a:cubicBezTo>
                  <a:lnTo>
                    <a:pt x="17897" y="2096869"/>
                  </a:lnTo>
                  <a:cubicBezTo>
                    <a:pt x="8013" y="2096869"/>
                    <a:pt x="0" y="2088856"/>
                    <a:pt x="0" y="2078972"/>
                  </a:cubicBezTo>
                  <a:lnTo>
                    <a:pt x="0" y="17897"/>
                  </a:lnTo>
                  <a:cubicBezTo>
                    <a:pt x="0" y="13150"/>
                    <a:pt x="1886" y="8598"/>
                    <a:pt x="5242" y="5242"/>
                  </a:cubicBezTo>
                  <a:cubicBezTo>
                    <a:pt x="8598" y="1886"/>
                    <a:pt x="13150" y="0"/>
                    <a:pt x="1789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EEFBFF">
                      <a:alpha val="100000"/>
                    </a:srgbClr>
                  </a:gs>
                  <a:gs pos="50000">
                    <a:srgbClr val="88D1FF">
                      <a:alpha val="100000"/>
                    </a:srgbClr>
                  </a:gs>
                  <a:gs pos="100000">
                    <a:srgbClr val="1294FF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T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481102" cy="2163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213908" y="1859664"/>
            <a:ext cx="5623560" cy="7961548"/>
            <a:chOff x="0" y="0"/>
            <a:chExt cx="1481102" cy="20968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81102" cy="2096869"/>
            </a:xfrm>
            <a:custGeom>
              <a:avLst/>
              <a:gdLst/>
              <a:ahLst/>
              <a:cxnLst/>
              <a:rect l="l" t="t" r="r" b="b"/>
              <a:pathLst>
                <a:path w="1481102" h="2096869">
                  <a:moveTo>
                    <a:pt x="17897" y="0"/>
                  </a:moveTo>
                  <a:lnTo>
                    <a:pt x="1463205" y="0"/>
                  </a:lnTo>
                  <a:cubicBezTo>
                    <a:pt x="1467952" y="0"/>
                    <a:pt x="1472504" y="1886"/>
                    <a:pt x="1475860" y="5242"/>
                  </a:cubicBezTo>
                  <a:cubicBezTo>
                    <a:pt x="1479217" y="8598"/>
                    <a:pt x="1481102" y="13150"/>
                    <a:pt x="1481102" y="17897"/>
                  </a:cubicBezTo>
                  <a:lnTo>
                    <a:pt x="1481102" y="2078972"/>
                  </a:lnTo>
                  <a:cubicBezTo>
                    <a:pt x="1481102" y="2083718"/>
                    <a:pt x="1479217" y="2088270"/>
                    <a:pt x="1475860" y="2091627"/>
                  </a:cubicBezTo>
                  <a:cubicBezTo>
                    <a:pt x="1472504" y="2094983"/>
                    <a:pt x="1467952" y="2096869"/>
                    <a:pt x="1463205" y="2096869"/>
                  </a:cubicBezTo>
                  <a:lnTo>
                    <a:pt x="17897" y="2096869"/>
                  </a:lnTo>
                  <a:cubicBezTo>
                    <a:pt x="8013" y="2096869"/>
                    <a:pt x="0" y="2088856"/>
                    <a:pt x="0" y="2078972"/>
                  </a:cubicBezTo>
                  <a:lnTo>
                    <a:pt x="0" y="17897"/>
                  </a:lnTo>
                  <a:cubicBezTo>
                    <a:pt x="0" y="13150"/>
                    <a:pt x="1886" y="8598"/>
                    <a:pt x="5242" y="5242"/>
                  </a:cubicBezTo>
                  <a:cubicBezTo>
                    <a:pt x="8598" y="1886"/>
                    <a:pt x="13150" y="0"/>
                    <a:pt x="1789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EEFBFF">
                      <a:alpha val="100000"/>
                    </a:srgbClr>
                  </a:gs>
                  <a:gs pos="50000">
                    <a:srgbClr val="88D1FF">
                      <a:alpha val="100000"/>
                    </a:srgbClr>
                  </a:gs>
                  <a:gs pos="100000">
                    <a:srgbClr val="1294FF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T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1481102" cy="2163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6359466" y="0"/>
            <a:ext cx="1799669" cy="908613"/>
          </a:xfrm>
          <a:custGeom>
            <a:avLst/>
            <a:gdLst/>
            <a:ahLst/>
            <a:cxnLst/>
            <a:rect l="l" t="t" r="r" b="b"/>
            <a:pathLst>
              <a:path w="1799669" h="908613">
                <a:moveTo>
                  <a:pt x="0" y="0"/>
                </a:moveTo>
                <a:lnTo>
                  <a:pt x="1799668" y="0"/>
                </a:lnTo>
                <a:lnTo>
                  <a:pt x="1799668" y="908613"/>
                </a:lnTo>
                <a:lnTo>
                  <a:pt x="0" y="9086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14" name="Group 14"/>
          <p:cNvGrpSpPr/>
          <p:nvPr/>
        </p:nvGrpSpPr>
        <p:grpSpPr>
          <a:xfrm rot="5400000">
            <a:off x="9110047" y="-8813697"/>
            <a:ext cx="1363657" cy="19583751"/>
            <a:chOff x="0" y="0"/>
            <a:chExt cx="359152" cy="51578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59152" cy="5157860"/>
            </a:xfrm>
            <a:custGeom>
              <a:avLst/>
              <a:gdLst/>
              <a:ahLst/>
              <a:cxnLst/>
              <a:rect l="l" t="t" r="r" b="b"/>
              <a:pathLst>
                <a:path w="359152" h="5157860">
                  <a:moveTo>
                    <a:pt x="0" y="0"/>
                  </a:moveTo>
                  <a:lnTo>
                    <a:pt x="359152" y="0"/>
                  </a:lnTo>
                  <a:lnTo>
                    <a:pt x="359152" y="5157860"/>
                  </a:lnTo>
                  <a:lnTo>
                    <a:pt x="0" y="515786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33333">
                  <a:srgbClr val="FFFFFF">
                    <a:alpha val="29040"/>
                  </a:srgbClr>
                </a:gs>
                <a:gs pos="66667">
                  <a:srgbClr val="FFFFFF">
                    <a:alpha val="44000"/>
                  </a:srgbClr>
                </a:gs>
                <a:gs pos="100000">
                  <a:srgbClr val="FFFFFF">
                    <a:alpha val="44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T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59152" cy="5195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86664" y="434914"/>
            <a:ext cx="8747029" cy="110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1"/>
              </a:lnSpc>
            </a:pPr>
            <a:r>
              <a:rPr lang="en-US" sz="3623" b="1" dirty="0" err="1">
                <a:solidFill>
                  <a:srgbClr val="FFFFFF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ที่มา</a:t>
            </a:r>
            <a:r>
              <a:rPr lang="en-US" sz="3623" b="1" dirty="0">
                <a:solidFill>
                  <a:srgbClr val="FFFFFF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 </a:t>
            </a:r>
            <a:r>
              <a:rPr lang="en-US" sz="3623" b="1" dirty="0" err="1">
                <a:solidFill>
                  <a:srgbClr val="FFFFFF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ความสำคัญ</a:t>
            </a:r>
            <a:r>
              <a:rPr lang="en-US" sz="3623" b="1" dirty="0">
                <a:solidFill>
                  <a:srgbClr val="FFFFFF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 </a:t>
            </a:r>
            <a:r>
              <a:rPr lang="en-US" sz="3623" b="1" dirty="0" err="1">
                <a:solidFill>
                  <a:srgbClr val="FFFFFF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วัตถุประสงค์</a:t>
            </a:r>
            <a:r>
              <a:rPr lang="en-US" sz="3623" b="1" dirty="0">
                <a:solidFill>
                  <a:srgbClr val="FFFFFF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 </a:t>
            </a:r>
            <a:r>
              <a:rPr lang="en-US" sz="3623" b="1" dirty="0" err="1">
                <a:solidFill>
                  <a:srgbClr val="FFFFFF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และเป้าหมาย</a:t>
            </a:r>
            <a:r>
              <a:rPr lang="en-US" sz="3623" b="1" dirty="0">
                <a:solidFill>
                  <a:srgbClr val="FFFFFF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 (</a:t>
            </a:r>
            <a:r>
              <a:rPr lang="en-US" sz="3623" b="1" dirty="0" err="1">
                <a:solidFill>
                  <a:srgbClr val="FFFFFF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จุดเด่นโครงการ</a:t>
            </a:r>
            <a:r>
              <a:rPr lang="en-US" sz="3623" b="1" dirty="0">
                <a:solidFill>
                  <a:srgbClr val="FFFFFF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810239" y="9438156"/>
            <a:ext cx="520296" cy="273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9"/>
              </a:lnSpc>
            </a:pPr>
            <a:r>
              <a:rPr lang="en-US" sz="1800" b="1">
                <a:solidFill>
                  <a:srgbClr val="FFFFFF"/>
                </a:solidFill>
                <a:latin typeface="Kanit 1" panose="020B0604020202020204" charset="-34"/>
                <a:ea typeface="Gotham Bold"/>
                <a:cs typeface="Kanit 1" panose="020B0604020202020204" charset="-34"/>
                <a:sym typeface="Gotham Bold"/>
              </a:rPr>
              <a:t>10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409385" y="1715975"/>
            <a:ext cx="5691631" cy="1053857"/>
            <a:chOff x="-2491" y="-47625"/>
            <a:chExt cx="1484095" cy="277559"/>
          </a:xfrm>
        </p:grpSpPr>
        <p:sp>
          <p:nvSpPr>
            <p:cNvPr id="20" name="Freeform 20"/>
            <p:cNvSpPr/>
            <p:nvPr/>
          </p:nvSpPr>
          <p:spPr>
            <a:xfrm>
              <a:off x="-2491" y="-6738"/>
              <a:ext cx="1481604" cy="229934"/>
            </a:xfrm>
            <a:custGeom>
              <a:avLst/>
              <a:gdLst/>
              <a:ahLst/>
              <a:cxnLst/>
              <a:rect l="l" t="t" r="r" b="b"/>
              <a:pathLst>
                <a:path w="1481604" h="229934">
                  <a:moveTo>
                    <a:pt x="12386" y="0"/>
                  </a:moveTo>
                  <a:lnTo>
                    <a:pt x="1469218" y="0"/>
                  </a:lnTo>
                  <a:cubicBezTo>
                    <a:pt x="1472503" y="0"/>
                    <a:pt x="1475653" y="1305"/>
                    <a:pt x="1477976" y="3628"/>
                  </a:cubicBezTo>
                  <a:cubicBezTo>
                    <a:pt x="1480299" y="5951"/>
                    <a:pt x="1481604" y="9101"/>
                    <a:pt x="1481604" y="12386"/>
                  </a:cubicBezTo>
                  <a:lnTo>
                    <a:pt x="1481604" y="217548"/>
                  </a:lnTo>
                  <a:cubicBezTo>
                    <a:pt x="1481604" y="224389"/>
                    <a:pt x="1476059" y="229934"/>
                    <a:pt x="1469218" y="229934"/>
                  </a:cubicBezTo>
                  <a:lnTo>
                    <a:pt x="12386" y="229934"/>
                  </a:lnTo>
                  <a:cubicBezTo>
                    <a:pt x="5545" y="229934"/>
                    <a:pt x="0" y="224389"/>
                    <a:pt x="0" y="217548"/>
                  </a:cubicBezTo>
                  <a:lnTo>
                    <a:pt x="0" y="12386"/>
                  </a:lnTo>
                  <a:cubicBezTo>
                    <a:pt x="0" y="5545"/>
                    <a:pt x="5545" y="0"/>
                    <a:pt x="1238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2B6F2">
                    <a:alpha val="71000"/>
                  </a:srgbClr>
                </a:gs>
                <a:gs pos="100000">
                  <a:srgbClr val="00569E">
                    <a:alpha val="71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481604" cy="277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 lang="en-US" sz="2600" dirty="0">
                <a:solidFill>
                  <a:schemeClr val="bg1">
                    <a:alpha val="70980"/>
                  </a:schemeClr>
                </a:solidFill>
                <a:latin typeface="Kanit 1" panose="020B0604020202020204" charset="-34"/>
                <a:ea typeface="Kanit 1"/>
                <a:cs typeface="Kanit 1" panose="020B0604020202020204" charset="-34"/>
                <a:sym typeface="Kanit 1"/>
              </a:endParaRPr>
            </a:p>
          </p:txBody>
        </p:sp>
      </p:grpSp>
      <p:sp>
        <p:nvSpPr>
          <p:cNvPr id="28" name="TextBox 17">
            <a:extLst>
              <a:ext uri="{FF2B5EF4-FFF2-40B4-BE49-F238E27FC236}">
                <a16:creationId xmlns:a16="http://schemas.microsoft.com/office/drawing/2014/main" id="{1B58F3F8-B66D-C38F-7F04-44BFFFAF9C8E}"/>
              </a:ext>
            </a:extLst>
          </p:cNvPr>
          <p:cNvSpPr txBox="1"/>
          <p:nvPr/>
        </p:nvSpPr>
        <p:spPr>
          <a:xfrm>
            <a:off x="693167" y="2117252"/>
            <a:ext cx="5138291" cy="469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it 1" panose="020B0604020202020204" charset="-34"/>
                <a:ea typeface="Kanit 1"/>
                <a:cs typeface="Kanit 1" panose="020B0604020202020204" charset="-34"/>
                <a:sym typeface="Kanit 1"/>
              </a:rPr>
              <a:t>ที่มาและความสำคัญ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nit 1" panose="020B0604020202020204" charset="-34"/>
              <a:ea typeface="Kanit 1"/>
              <a:cs typeface="Kanit 1" panose="020B0604020202020204" charset="-34"/>
              <a:sym typeface="Kanit 1"/>
            </a:endParaRPr>
          </a:p>
        </p:txBody>
      </p:sp>
      <p:grpSp>
        <p:nvGrpSpPr>
          <p:cNvPr id="31" name="Group 19">
            <a:extLst>
              <a:ext uri="{FF2B5EF4-FFF2-40B4-BE49-F238E27FC236}">
                <a16:creationId xmlns:a16="http://schemas.microsoft.com/office/drawing/2014/main" id="{D832F534-3C3F-9489-5AC9-E38F03EAFD62}"/>
              </a:ext>
            </a:extLst>
          </p:cNvPr>
          <p:cNvGrpSpPr/>
          <p:nvPr/>
        </p:nvGrpSpPr>
        <p:grpSpPr>
          <a:xfrm>
            <a:off x="6294154" y="1727443"/>
            <a:ext cx="5691631" cy="1053857"/>
            <a:chOff x="-2491" y="-47625"/>
            <a:chExt cx="1484095" cy="277559"/>
          </a:xfrm>
        </p:grpSpPr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0258A634-7E83-D175-F18F-9BBA6605DD66}"/>
                </a:ext>
              </a:extLst>
            </p:cNvPr>
            <p:cNvSpPr/>
            <p:nvPr/>
          </p:nvSpPr>
          <p:spPr>
            <a:xfrm>
              <a:off x="-2491" y="-6738"/>
              <a:ext cx="1481604" cy="229934"/>
            </a:xfrm>
            <a:custGeom>
              <a:avLst/>
              <a:gdLst/>
              <a:ahLst/>
              <a:cxnLst/>
              <a:rect l="l" t="t" r="r" b="b"/>
              <a:pathLst>
                <a:path w="1481604" h="229934">
                  <a:moveTo>
                    <a:pt x="12386" y="0"/>
                  </a:moveTo>
                  <a:lnTo>
                    <a:pt x="1469218" y="0"/>
                  </a:lnTo>
                  <a:cubicBezTo>
                    <a:pt x="1472503" y="0"/>
                    <a:pt x="1475653" y="1305"/>
                    <a:pt x="1477976" y="3628"/>
                  </a:cubicBezTo>
                  <a:cubicBezTo>
                    <a:pt x="1480299" y="5951"/>
                    <a:pt x="1481604" y="9101"/>
                    <a:pt x="1481604" y="12386"/>
                  </a:cubicBezTo>
                  <a:lnTo>
                    <a:pt x="1481604" y="217548"/>
                  </a:lnTo>
                  <a:cubicBezTo>
                    <a:pt x="1481604" y="224389"/>
                    <a:pt x="1476059" y="229934"/>
                    <a:pt x="1469218" y="229934"/>
                  </a:cubicBezTo>
                  <a:lnTo>
                    <a:pt x="12386" y="229934"/>
                  </a:lnTo>
                  <a:cubicBezTo>
                    <a:pt x="5545" y="229934"/>
                    <a:pt x="0" y="224389"/>
                    <a:pt x="0" y="217548"/>
                  </a:cubicBezTo>
                  <a:lnTo>
                    <a:pt x="0" y="12386"/>
                  </a:lnTo>
                  <a:cubicBezTo>
                    <a:pt x="0" y="5545"/>
                    <a:pt x="5545" y="0"/>
                    <a:pt x="1238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2B6F2">
                    <a:alpha val="71000"/>
                  </a:srgbClr>
                </a:gs>
                <a:gs pos="100000">
                  <a:srgbClr val="00569E">
                    <a:alpha val="71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21">
              <a:extLst>
                <a:ext uri="{FF2B5EF4-FFF2-40B4-BE49-F238E27FC236}">
                  <a16:creationId xmlns:a16="http://schemas.microsoft.com/office/drawing/2014/main" id="{4A24F446-C6C2-A27A-7261-38D5B39BADE4}"/>
                </a:ext>
              </a:extLst>
            </p:cNvPr>
            <p:cNvSpPr txBox="1"/>
            <p:nvPr/>
          </p:nvSpPr>
          <p:spPr>
            <a:xfrm>
              <a:off x="0" y="-47625"/>
              <a:ext cx="1481604" cy="277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 lang="en-US" sz="2600" dirty="0">
                <a:solidFill>
                  <a:schemeClr val="bg1">
                    <a:alpha val="70980"/>
                  </a:schemeClr>
                </a:solidFill>
                <a:latin typeface="Kanit 1" panose="020B0604020202020204" charset="-34"/>
                <a:ea typeface="Kanit 1"/>
                <a:cs typeface="Kanit 1" panose="020B0604020202020204" charset="-34"/>
                <a:sym typeface="Kanit 1"/>
              </a:endParaRPr>
            </a:p>
          </p:txBody>
        </p:sp>
      </p:grpSp>
      <p:sp>
        <p:nvSpPr>
          <p:cNvPr id="29" name="TextBox 17">
            <a:extLst>
              <a:ext uri="{FF2B5EF4-FFF2-40B4-BE49-F238E27FC236}">
                <a16:creationId xmlns:a16="http://schemas.microsoft.com/office/drawing/2014/main" id="{FF9976DD-48A9-9268-3223-523D0448CC51}"/>
              </a:ext>
            </a:extLst>
          </p:cNvPr>
          <p:cNvSpPr txBox="1"/>
          <p:nvPr/>
        </p:nvSpPr>
        <p:spPr>
          <a:xfrm>
            <a:off x="6764547" y="2088409"/>
            <a:ext cx="5138291" cy="469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it 1" panose="020B0604020202020204" charset="-34"/>
                <a:ea typeface="Kanit 1"/>
                <a:cs typeface="Kanit 1" panose="020B0604020202020204" charset="-34"/>
                <a:sym typeface="Kanit 1"/>
              </a:rPr>
              <a:t>วัตถุประสงค์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nit 1" panose="020B0604020202020204" charset="-34"/>
              <a:ea typeface="Kanit 1"/>
              <a:cs typeface="Kanit 1" panose="020B0604020202020204" charset="-34"/>
              <a:sym typeface="Kanit 1"/>
            </a:endParaRPr>
          </a:p>
        </p:txBody>
      </p:sp>
      <p:grpSp>
        <p:nvGrpSpPr>
          <p:cNvPr id="34" name="Group 19">
            <a:extLst>
              <a:ext uri="{FF2B5EF4-FFF2-40B4-BE49-F238E27FC236}">
                <a16:creationId xmlns:a16="http://schemas.microsoft.com/office/drawing/2014/main" id="{74400091-E1DE-3BE2-430D-0D898B053CCA}"/>
              </a:ext>
            </a:extLst>
          </p:cNvPr>
          <p:cNvGrpSpPr/>
          <p:nvPr/>
        </p:nvGrpSpPr>
        <p:grpSpPr>
          <a:xfrm>
            <a:off x="12179872" y="1727443"/>
            <a:ext cx="5691631" cy="1053857"/>
            <a:chOff x="-2491" y="-47625"/>
            <a:chExt cx="1484095" cy="277559"/>
          </a:xfrm>
        </p:grpSpPr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32EDEBA0-A784-EA00-FA16-9FB50A312A2D}"/>
                </a:ext>
              </a:extLst>
            </p:cNvPr>
            <p:cNvSpPr/>
            <p:nvPr/>
          </p:nvSpPr>
          <p:spPr>
            <a:xfrm>
              <a:off x="-2491" y="-6738"/>
              <a:ext cx="1481604" cy="229934"/>
            </a:xfrm>
            <a:custGeom>
              <a:avLst/>
              <a:gdLst/>
              <a:ahLst/>
              <a:cxnLst/>
              <a:rect l="l" t="t" r="r" b="b"/>
              <a:pathLst>
                <a:path w="1481604" h="229934">
                  <a:moveTo>
                    <a:pt x="12386" y="0"/>
                  </a:moveTo>
                  <a:lnTo>
                    <a:pt x="1469218" y="0"/>
                  </a:lnTo>
                  <a:cubicBezTo>
                    <a:pt x="1472503" y="0"/>
                    <a:pt x="1475653" y="1305"/>
                    <a:pt x="1477976" y="3628"/>
                  </a:cubicBezTo>
                  <a:cubicBezTo>
                    <a:pt x="1480299" y="5951"/>
                    <a:pt x="1481604" y="9101"/>
                    <a:pt x="1481604" y="12386"/>
                  </a:cubicBezTo>
                  <a:lnTo>
                    <a:pt x="1481604" y="217548"/>
                  </a:lnTo>
                  <a:cubicBezTo>
                    <a:pt x="1481604" y="224389"/>
                    <a:pt x="1476059" y="229934"/>
                    <a:pt x="1469218" y="229934"/>
                  </a:cubicBezTo>
                  <a:lnTo>
                    <a:pt x="12386" y="229934"/>
                  </a:lnTo>
                  <a:cubicBezTo>
                    <a:pt x="5545" y="229934"/>
                    <a:pt x="0" y="224389"/>
                    <a:pt x="0" y="217548"/>
                  </a:cubicBezTo>
                  <a:lnTo>
                    <a:pt x="0" y="12386"/>
                  </a:lnTo>
                  <a:cubicBezTo>
                    <a:pt x="0" y="5545"/>
                    <a:pt x="5545" y="0"/>
                    <a:pt x="1238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2B6F2">
                    <a:alpha val="71000"/>
                  </a:srgbClr>
                </a:gs>
                <a:gs pos="100000">
                  <a:srgbClr val="00569E">
                    <a:alpha val="71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4E5F9DDD-87FB-DD97-4334-A156790385EB}"/>
                </a:ext>
              </a:extLst>
            </p:cNvPr>
            <p:cNvSpPr txBox="1"/>
            <p:nvPr/>
          </p:nvSpPr>
          <p:spPr>
            <a:xfrm>
              <a:off x="0" y="-47625"/>
              <a:ext cx="1481604" cy="277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 lang="en-US" sz="2600" dirty="0">
                <a:solidFill>
                  <a:schemeClr val="bg1">
                    <a:alpha val="70980"/>
                  </a:schemeClr>
                </a:solidFill>
                <a:latin typeface="Kanit 1" panose="020B0604020202020204" charset="-34"/>
                <a:ea typeface="Kanit 1"/>
                <a:cs typeface="Kanit 1" panose="020B0604020202020204" charset="-34"/>
                <a:sym typeface="Kanit 1"/>
              </a:endParaRPr>
            </a:p>
          </p:txBody>
        </p:sp>
      </p:grpSp>
      <p:sp>
        <p:nvSpPr>
          <p:cNvPr id="30" name="TextBox 17">
            <a:extLst>
              <a:ext uri="{FF2B5EF4-FFF2-40B4-BE49-F238E27FC236}">
                <a16:creationId xmlns:a16="http://schemas.microsoft.com/office/drawing/2014/main" id="{1C405559-0892-E042-6C4B-71956F4A6A9C}"/>
              </a:ext>
            </a:extLst>
          </p:cNvPr>
          <p:cNvSpPr txBox="1"/>
          <p:nvPr/>
        </p:nvSpPr>
        <p:spPr>
          <a:xfrm>
            <a:off x="12471054" y="2114238"/>
            <a:ext cx="5138291" cy="469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it 1" panose="020B0604020202020204" charset="-34"/>
                <a:ea typeface="Kanit 1"/>
                <a:cs typeface="Kanit 1" panose="020B0604020202020204" charset="-34"/>
                <a:sym typeface="Kanit 1"/>
              </a:rPr>
              <a:t>เป้าหมาย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it 1" panose="020B0604020202020204" charset="-34"/>
                <a:ea typeface="Kanit 1"/>
                <a:cs typeface="Kanit 1" panose="020B0604020202020204" charset="-34"/>
                <a:sym typeface="Kanit 1"/>
              </a:rPr>
              <a:t> (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it 1" panose="020B0604020202020204" charset="-34"/>
                <a:ea typeface="Kanit 1"/>
                <a:cs typeface="Kanit 1" panose="020B0604020202020204" charset="-34"/>
                <a:sym typeface="Kanit 1"/>
              </a:rPr>
              <a:t>จุดเด่นโครงการ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it 1" panose="020B0604020202020204" charset="-34"/>
                <a:ea typeface="Kanit 1"/>
                <a:cs typeface="Kanit 1" panose="020B0604020202020204" charset="-34"/>
                <a:sym typeface="Kanit 1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94FF">
                <a:alpha val="100000"/>
              </a:srgbClr>
            </a:gs>
            <a:gs pos="50000">
              <a:srgbClr val="88D1FF">
                <a:alpha val="100000"/>
              </a:srgbClr>
            </a:gs>
            <a:gs pos="100000">
              <a:srgbClr val="EEFB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6692" y="-647700"/>
            <a:ext cx="19318092" cy="13499794"/>
          </a:xfrm>
          <a:custGeom>
            <a:avLst/>
            <a:gdLst/>
            <a:ahLst/>
            <a:cxnLst/>
            <a:rect l="l" t="t" r="r" b="b"/>
            <a:pathLst>
              <a:path w="21465936" h="14891993">
                <a:moveTo>
                  <a:pt x="0" y="0"/>
                </a:moveTo>
                <a:lnTo>
                  <a:pt x="21465936" y="0"/>
                </a:lnTo>
                <a:lnTo>
                  <a:pt x="21465936" y="14891993"/>
                </a:lnTo>
                <a:lnTo>
                  <a:pt x="0" y="14891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 t="-10312" r="-11118" b="15902"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3" name="Group 3"/>
          <p:cNvGrpSpPr/>
          <p:nvPr/>
        </p:nvGrpSpPr>
        <p:grpSpPr>
          <a:xfrm>
            <a:off x="489532" y="1602589"/>
            <a:ext cx="17308937" cy="8281863"/>
            <a:chOff x="0" y="0"/>
            <a:chExt cx="4558732" cy="21812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8732" cy="2181231"/>
            </a:xfrm>
            <a:custGeom>
              <a:avLst/>
              <a:gdLst/>
              <a:ahLst/>
              <a:cxnLst/>
              <a:rect l="l" t="t" r="r" b="b"/>
              <a:pathLst>
                <a:path w="4558732" h="2181231">
                  <a:moveTo>
                    <a:pt x="5815" y="0"/>
                  </a:moveTo>
                  <a:lnTo>
                    <a:pt x="4552917" y="0"/>
                  </a:lnTo>
                  <a:cubicBezTo>
                    <a:pt x="4554460" y="0"/>
                    <a:pt x="4555939" y="613"/>
                    <a:pt x="4557029" y="1703"/>
                  </a:cubicBezTo>
                  <a:cubicBezTo>
                    <a:pt x="4558119" y="2794"/>
                    <a:pt x="4558732" y="4272"/>
                    <a:pt x="4558732" y="5815"/>
                  </a:cubicBezTo>
                  <a:lnTo>
                    <a:pt x="4558732" y="2175417"/>
                  </a:lnTo>
                  <a:cubicBezTo>
                    <a:pt x="4558732" y="2178628"/>
                    <a:pt x="4556129" y="2181231"/>
                    <a:pt x="4552917" y="2181231"/>
                  </a:cubicBezTo>
                  <a:lnTo>
                    <a:pt x="5815" y="2181231"/>
                  </a:lnTo>
                  <a:cubicBezTo>
                    <a:pt x="4272" y="2181231"/>
                    <a:pt x="2794" y="2180619"/>
                    <a:pt x="1703" y="2179528"/>
                  </a:cubicBezTo>
                  <a:cubicBezTo>
                    <a:pt x="613" y="2178438"/>
                    <a:pt x="0" y="2176959"/>
                    <a:pt x="0" y="2175417"/>
                  </a:cubicBezTo>
                  <a:lnTo>
                    <a:pt x="0" y="5815"/>
                  </a:lnTo>
                  <a:cubicBezTo>
                    <a:pt x="0" y="4272"/>
                    <a:pt x="613" y="2794"/>
                    <a:pt x="1703" y="1703"/>
                  </a:cubicBezTo>
                  <a:cubicBezTo>
                    <a:pt x="2794" y="613"/>
                    <a:pt x="4272" y="0"/>
                    <a:pt x="581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558732" cy="2247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609600" y="9884451"/>
            <a:ext cx="6950479" cy="805097"/>
          </a:xfrm>
          <a:custGeom>
            <a:avLst/>
            <a:gdLst/>
            <a:ahLst/>
            <a:cxnLst/>
            <a:rect l="l" t="t" r="r" b="b"/>
            <a:pathLst>
              <a:path w="6950479" h="805097">
                <a:moveTo>
                  <a:pt x="0" y="0"/>
                </a:moveTo>
                <a:lnTo>
                  <a:pt x="6950479" y="0"/>
                </a:lnTo>
                <a:lnTo>
                  <a:pt x="6950479" y="805098"/>
                </a:lnTo>
                <a:lnTo>
                  <a:pt x="0" y="805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7" name="Freeform 7"/>
          <p:cNvSpPr/>
          <p:nvPr/>
        </p:nvSpPr>
        <p:spPr>
          <a:xfrm>
            <a:off x="11114627" y="9900252"/>
            <a:ext cx="6950479" cy="805097"/>
          </a:xfrm>
          <a:custGeom>
            <a:avLst/>
            <a:gdLst/>
            <a:ahLst/>
            <a:cxnLst/>
            <a:rect l="l" t="t" r="r" b="b"/>
            <a:pathLst>
              <a:path w="6950479" h="805097">
                <a:moveTo>
                  <a:pt x="0" y="0"/>
                </a:moveTo>
                <a:lnTo>
                  <a:pt x="6950479" y="0"/>
                </a:lnTo>
                <a:lnTo>
                  <a:pt x="6950479" y="805097"/>
                </a:lnTo>
                <a:lnTo>
                  <a:pt x="0" y="8050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8" name="Freeform 8"/>
          <p:cNvSpPr/>
          <p:nvPr/>
        </p:nvSpPr>
        <p:spPr>
          <a:xfrm>
            <a:off x="16265437" y="160771"/>
            <a:ext cx="1799669" cy="908613"/>
          </a:xfrm>
          <a:custGeom>
            <a:avLst/>
            <a:gdLst/>
            <a:ahLst/>
            <a:cxnLst/>
            <a:rect l="l" t="t" r="r" b="b"/>
            <a:pathLst>
              <a:path w="1799669" h="908613">
                <a:moveTo>
                  <a:pt x="0" y="0"/>
                </a:moveTo>
                <a:lnTo>
                  <a:pt x="1799669" y="0"/>
                </a:lnTo>
                <a:lnTo>
                  <a:pt x="1799669" y="908614"/>
                </a:lnTo>
                <a:lnTo>
                  <a:pt x="0" y="9086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8569643" y="-8359458"/>
            <a:ext cx="1148715" cy="18489500"/>
            <a:chOff x="0" y="0"/>
            <a:chExt cx="302542" cy="486966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2542" cy="4869662"/>
            </a:xfrm>
            <a:custGeom>
              <a:avLst/>
              <a:gdLst/>
              <a:ahLst/>
              <a:cxnLst/>
              <a:rect l="l" t="t" r="r" b="b"/>
              <a:pathLst>
                <a:path w="302542" h="4869662">
                  <a:moveTo>
                    <a:pt x="0" y="0"/>
                  </a:moveTo>
                  <a:lnTo>
                    <a:pt x="302542" y="0"/>
                  </a:lnTo>
                  <a:lnTo>
                    <a:pt x="302542" y="4869662"/>
                  </a:lnTo>
                  <a:lnTo>
                    <a:pt x="0" y="486966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33333">
                  <a:srgbClr val="FFFFFF">
                    <a:alpha val="22440"/>
                  </a:srgbClr>
                </a:gs>
                <a:gs pos="66667">
                  <a:srgbClr val="FFFFFF">
                    <a:alpha val="34000"/>
                  </a:srgbClr>
                </a:gs>
                <a:gs pos="100000">
                  <a:srgbClr val="FFFFFF">
                    <a:alpha val="34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T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02542" cy="49077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09600" y="620195"/>
            <a:ext cx="11034607" cy="660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7"/>
              </a:lnSpc>
            </a:pPr>
            <a:r>
              <a:rPr lang="en-US" sz="4926" b="1" dirty="0" err="1">
                <a:solidFill>
                  <a:srgbClr val="FFFFFF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ความสอดคล้องกับ</a:t>
            </a:r>
            <a:r>
              <a:rPr lang="en-US" sz="4926" b="1" dirty="0">
                <a:solidFill>
                  <a:srgbClr val="FFFFFF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 OKRs </a:t>
            </a:r>
            <a:r>
              <a:rPr lang="en-US" sz="4926" b="1" dirty="0" err="1">
                <a:solidFill>
                  <a:srgbClr val="FFFFFF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ของแผนงาน</a:t>
            </a:r>
            <a:endParaRPr lang="en-US" sz="4926" b="1" dirty="0">
              <a:solidFill>
                <a:srgbClr val="FFFFFF"/>
              </a:solidFill>
              <a:latin typeface="Kanit 1" panose="020B0604020202020204" charset="-34"/>
              <a:ea typeface="Kanit 2 Bold"/>
              <a:cs typeface="Kanit 1" panose="020B0604020202020204" charset="-34"/>
              <a:sym typeface="Kanit 2 Bold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D15CAA9-5E68-E8CB-CC4D-1B18017CA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830447"/>
              </p:ext>
            </p:extLst>
          </p:nvPr>
        </p:nvGraphicFramePr>
        <p:xfrm>
          <a:off x="1066799" y="1877855"/>
          <a:ext cx="16230600" cy="3827761"/>
        </p:xfrm>
        <a:graphic>
          <a:graphicData uri="http://schemas.openxmlformats.org/drawingml/2006/table">
            <a:tbl>
              <a:tblPr/>
              <a:tblGrid>
                <a:gridCol w="1752601">
                  <a:extLst>
                    <a:ext uri="{9D8B030D-6E8A-4147-A177-3AD203B41FA5}">
                      <a16:colId xmlns:a16="http://schemas.microsoft.com/office/drawing/2014/main" val="2918534641"/>
                    </a:ext>
                  </a:extLst>
                </a:gridCol>
                <a:gridCol w="2305049">
                  <a:extLst>
                    <a:ext uri="{9D8B030D-6E8A-4147-A177-3AD203B41FA5}">
                      <a16:colId xmlns:a16="http://schemas.microsoft.com/office/drawing/2014/main" val="2294047163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3961876073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778186056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880508148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113072477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3086682436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1752690141"/>
                    </a:ext>
                  </a:extLst>
                </a:gridCol>
              </a:tblGrid>
              <a:tr h="143684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OKRs </a:t>
                      </a:r>
                      <a:r>
                        <a:rPr lang="th-TH" b="1" dirty="0"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ของแผนงาน</a:t>
                      </a:r>
                      <a:br>
                        <a:rPr lang="th-TH" b="1" dirty="0"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</a:br>
                      <a:r>
                        <a:rPr lang="th-TH" b="1" dirty="0"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(ดูได้จากกรอบการวิจัยที่ให้ทุน)</a:t>
                      </a: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ผลลัพธ์ที่คาดว่าจะได้</a:t>
                      </a:r>
                      <a:endParaRPr lang="th-TH" b="1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  <a:p>
                      <a:pPr algn="ctr" rtl="0"/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หลังสิ้นสุดโครงการ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 </a:t>
                      </a:r>
                    </a:p>
                    <a:p>
                      <a:pPr algn="ctr" rtl="0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(</a:t>
                      </a:r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ที่สอดคล้องกับ 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KR)</a:t>
                      </a:r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 </a:t>
                      </a: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รายละเอียดที่มาของผลลัพธ์</a:t>
                      </a: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ปีที่ 1 </a:t>
                      </a:r>
                      <a:endParaRPr lang="en-US" b="1" i="0" dirty="0">
                        <a:solidFill>
                          <a:srgbClr val="000000"/>
                        </a:solidFill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  <a:p>
                      <a:pPr algn="ctr" rtl="0"/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(</a:t>
                      </a:r>
                      <a:r>
                        <a:rPr lang="th-TH" b="1" i="0" dirty="0" err="1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ห</a:t>
                      </a:r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บ่</a:t>
                      </a:r>
                      <a:r>
                        <a:rPr lang="th-TH" b="1" i="0" dirty="0" err="1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วย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: </a:t>
                      </a:r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บาท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/</a:t>
                      </a:r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จำนวน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....)</a:t>
                      </a:r>
                      <a:endParaRPr lang="th-TH" b="1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ปีที่ 2</a:t>
                      </a:r>
                      <a:endParaRPr lang="th-TH" b="1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  <a:p>
                      <a:pPr algn="ctr" rtl="0"/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(</a:t>
                      </a:r>
                      <a:r>
                        <a:rPr lang="th-TH" b="1" i="0" dirty="0" err="1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ห</a:t>
                      </a:r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บ่</a:t>
                      </a:r>
                      <a:r>
                        <a:rPr lang="th-TH" b="1" i="0" dirty="0" err="1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วย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: </a:t>
                      </a:r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บาท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/</a:t>
                      </a:r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จำนวน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....)</a:t>
                      </a:r>
                      <a:endParaRPr lang="th-TH" b="1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ปีที่ 3</a:t>
                      </a:r>
                      <a:endParaRPr lang="th-TH" b="1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  <a:p>
                      <a:pPr algn="ctr" rtl="0"/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(</a:t>
                      </a:r>
                      <a:r>
                        <a:rPr lang="th-TH" b="1" i="0" dirty="0" err="1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ห</a:t>
                      </a:r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บ่</a:t>
                      </a:r>
                      <a:r>
                        <a:rPr lang="th-TH" b="1" i="0" dirty="0" err="1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วย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: </a:t>
                      </a:r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บาท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/</a:t>
                      </a:r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จำนวน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....)</a:t>
                      </a:r>
                      <a:endParaRPr lang="th-TH" b="1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ปีที่ 4</a:t>
                      </a:r>
                      <a:endParaRPr lang="th-TH" b="1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  <a:p>
                      <a:pPr algn="ctr" rtl="0"/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(</a:t>
                      </a:r>
                      <a:r>
                        <a:rPr lang="th-TH" b="1" i="0" dirty="0" err="1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ห</a:t>
                      </a:r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บ่</a:t>
                      </a:r>
                      <a:r>
                        <a:rPr lang="th-TH" b="1" i="0" dirty="0" err="1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วย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: </a:t>
                      </a:r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บาท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/</a:t>
                      </a:r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จำนวน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....)</a:t>
                      </a:r>
                      <a:endParaRPr lang="th-TH" b="1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ปีที่ 5</a:t>
                      </a:r>
                      <a:endParaRPr lang="th-TH" b="1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  <a:p>
                      <a:pPr algn="ctr" rtl="0"/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(</a:t>
                      </a:r>
                      <a:r>
                        <a:rPr lang="th-TH" b="1" i="0" dirty="0" err="1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ห</a:t>
                      </a:r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บ่</a:t>
                      </a:r>
                      <a:r>
                        <a:rPr lang="th-TH" b="1" i="0" dirty="0" err="1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วย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: </a:t>
                      </a:r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บาท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/</a:t>
                      </a:r>
                      <a:r>
                        <a:rPr lang="th-TH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จำนวน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....)</a:t>
                      </a:r>
                      <a:endParaRPr lang="th-TH" b="1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103568"/>
                  </a:ext>
                </a:extLst>
              </a:tr>
              <a:tr h="585858"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500658"/>
                  </a:ext>
                </a:extLst>
              </a:tr>
              <a:tr h="633342"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83276"/>
                  </a:ext>
                </a:extLst>
              </a:tr>
              <a:tr h="585858"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586382"/>
                  </a:ext>
                </a:extLst>
              </a:tr>
              <a:tr h="585858"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567269"/>
                  </a:ext>
                </a:extLst>
              </a:tr>
            </a:tbl>
          </a:graphicData>
        </a:graphic>
      </p:graphicFrame>
      <p:sp>
        <p:nvSpPr>
          <p:cNvPr id="15" name="Rectangle 1">
            <a:extLst>
              <a:ext uri="{FF2B5EF4-FFF2-40B4-BE49-F238E27FC236}">
                <a16:creationId xmlns:a16="http://schemas.microsoft.com/office/drawing/2014/main" id="{A1D229BC-47E8-44AF-E4BE-93EDE6C6F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799" y="3991360"/>
            <a:ext cx="25230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Kanit 1" panose="020B0604020202020204" charset="-34"/>
              <a:cs typeface="Kanit 1" panose="020B0604020202020204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94FF">
                <a:alpha val="100000"/>
              </a:srgbClr>
            </a:gs>
            <a:gs pos="50000">
              <a:srgbClr val="88D1FF">
                <a:alpha val="100000"/>
              </a:srgbClr>
            </a:gs>
            <a:gs pos="100000">
              <a:srgbClr val="EEFB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6692" y="-2039899"/>
            <a:ext cx="19470492" cy="14891993"/>
          </a:xfrm>
          <a:custGeom>
            <a:avLst/>
            <a:gdLst/>
            <a:ahLst/>
            <a:cxnLst/>
            <a:rect l="l" t="t" r="r" b="b"/>
            <a:pathLst>
              <a:path w="21465936" h="14891993">
                <a:moveTo>
                  <a:pt x="0" y="0"/>
                </a:moveTo>
                <a:lnTo>
                  <a:pt x="21465936" y="0"/>
                </a:lnTo>
                <a:lnTo>
                  <a:pt x="21465936" y="14891993"/>
                </a:lnTo>
                <a:lnTo>
                  <a:pt x="0" y="14891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 l="-1" r="-10249"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3" name="Group 3"/>
          <p:cNvGrpSpPr/>
          <p:nvPr/>
        </p:nvGrpSpPr>
        <p:grpSpPr>
          <a:xfrm>
            <a:off x="339200" y="6006978"/>
            <a:ext cx="17609601" cy="3982249"/>
            <a:chOff x="0" y="0"/>
            <a:chExt cx="4637920" cy="1048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37920" cy="1048823"/>
            </a:xfrm>
            <a:custGeom>
              <a:avLst/>
              <a:gdLst/>
              <a:ahLst/>
              <a:cxnLst/>
              <a:rect l="l" t="t" r="r" b="b"/>
              <a:pathLst>
                <a:path w="4637920" h="1048823">
                  <a:moveTo>
                    <a:pt x="5715" y="0"/>
                  </a:moveTo>
                  <a:lnTo>
                    <a:pt x="4632204" y="0"/>
                  </a:lnTo>
                  <a:cubicBezTo>
                    <a:pt x="4635361" y="0"/>
                    <a:pt x="4637920" y="2559"/>
                    <a:pt x="4637920" y="5715"/>
                  </a:cubicBezTo>
                  <a:lnTo>
                    <a:pt x="4637920" y="1043107"/>
                  </a:lnTo>
                  <a:cubicBezTo>
                    <a:pt x="4637920" y="1044623"/>
                    <a:pt x="4637317" y="1046077"/>
                    <a:pt x="4636246" y="1047149"/>
                  </a:cubicBezTo>
                  <a:cubicBezTo>
                    <a:pt x="4635174" y="1048221"/>
                    <a:pt x="4633720" y="1048823"/>
                    <a:pt x="4632204" y="1048823"/>
                  </a:cubicBezTo>
                  <a:lnTo>
                    <a:pt x="5715" y="1048823"/>
                  </a:lnTo>
                  <a:cubicBezTo>
                    <a:pt x="2559" y="1048823"/>
                    <a:pt x="0" y="1046264"/>
                    <a:pt x="0" y="1043107"/>
                  </a:cubicBezTo>
                  <a:lnTo>
                    <a:pt x="0" y="5715"/>
                  </a:lnTo>
                  <a:cubicBezTo>
                    <a:pt x="0" y="2559"/>
                    <a:pt x="2559" y="0"/>
                    <a:pt x="571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637920" cy="1115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609600" y="9989226"/>
            <a:ext cx="6950479" cy="805097"/>
          </a:xfrm>
          <a:custGeom>
            <a:avLst/>
            <a:gdLst/>
            <a:ahLst/>
            <a:cxnLst/>
            <a:rect l="l" t="t" r="r" b="b"/>
            <a:pathLst>
              <a:path w="6950479" h="805097">
                <a:moveTo>
                  <a:pt x="0" y="0"/>
                </a:moveTo>
                <a:lnTo>
                  <a:pt x="6950479" y="0"/>
                </a:lnTo>
                <a:lnTo>
                  <a:pt x="6950479" y="805098"/>
                </a:lnTo>
                <a:lnTo>
                  <a:pt x="0" y="805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7" name="Freeform 7"/>
          <p:cNvSpPr/>
          <p:nvPr/>
        </p:nvSpPr>
        <p:spPr>
          <a:xfrm>
            <a:off x="339200" y="9989226"/>
            <a:ext cx="17609601" cy="805097"/>
          </a:xfrm>
          <a:custGeom>
            <a:avLst/>
            <a:gdLst/>
            <a:ahLst/>
            <a:cxnLst/>
            <a:rect l="l" t="t" r="r" b="b"/>
            <a:pathLst>
              <a:path w="17609601" h="805097">
                <a:moveTo>
                  <a:pt x="0" y="0"/>
                </a:moveTo>
                <a:lnTo>
                  <a:pt x="17609600" y="0"/>
                </a:lnTo>
                <a:lnTo>
                  <a:pt x="17609600" y="805098"/>
                </a:lnTo>
                <a:lnTo>
                  <a:pt x="0" y="805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 t="-76679" b="-76679"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8" name="Freeform 8"/>
          <p:cNvSpPr/>
          <p:nvPr/>
        </p:nvSpPr>
        <p:spPr>
          <a:xfrm>
            <a:off x="16265437" y="160771"/>
            <a:ext cx="1799669" cy="908613"/>
          </a:xfrm>
          <a:custGeom>
            <a:avLst/>
            <a:gdLst/>
            <a:ahLst/>
            <a:cxnLst/>
            <a:rect l="l" t="t" r="r" b="b"/>
            <a:pathLst>
              <a:path w="1799669" h="908613">
                <a:moveTo>
                  <a:pt x="0" y="0"/>
                </a:moveTo>
                <a:lnTo>
                  <a:pt x="1799669" y="0"/>
                </a:lnTo>
                <a:lnTo>
                  <a:pt x="1799669" y="908614"/>
                </a:lnTo>
                <a:lnTo>
                  <a:pt x="0" y="9086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8569643" y="-8509621"/>
            <a:ext cx="1148715" cy="18489500"/>
            <a:chOff x="0" y="0"/>
            <a:chExt cx="302542" cy="486966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2542" cy="4869662"/>
            </a:xfrm>
            <a:custGeom>
              <a:avLst/>
              <a:gdLst/>
              <a:ahLst/>
              <a:cxnLst/>
              <a:rect l="l" t="t" r="r" b="b"/>
              <a:pathLst>
                <a:path w="302542" h="4869662">
                  <a:moveTo>
                    <a:pt x="0" y="0"/>
                  </a:moveTo>
                  <a:lnTo>
                    <a:pt x="302542" y="0"/>
                  </a:lnTo>
                  <a:lnTo>
                    <a:pt x="302542" y="4869662"/>
                  </a:lnTo>
                  <a:lnTo>
                    <a:pt x="0" y="486966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33333">
                  <a:srgbClr val="FFFFFF">
                    <a:alpha val="22440"/>
                  </a:srgbClr>
                </a:gs>
                <a:gs pos="66667">
                  <a:srgbClr val="FFFFFF">
                    <a:alpha val="34000"/>
                  </a:srgbClr>
                </a:gs>
                <a:gs pos="100000">
                  <a:srgbClr val="FFFFFF">
                    <a:alpha val="34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T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02542" cy="49077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89532" y="449378"/>
            <a:ext cx="1062509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000" b="1">
                <a:solidFill>
                  <a:srgbClr val="FFFFFF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TECHNOLOGY FEASIBILITY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92101" y="6100830"/>
            <a:ext cx="5420565" cy="448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000000"/>
                </a:solidFill>
                <a:latin typeface="Kanit 1" panose="020B0604020202020204" charset="-34"/>
                <a:ea typeface="Aileron Bold"/>
                <a:cs typeface="Kanit 1" panose="020B0604020202020204" charset="-34"/>
                <a:sym typeface="Aileron Bold"/>
              </a:rPr>
              <a:t>หนังสือรับรองจากหน่วยงานที่เกี่ยวข้อง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37787" y="6100830"/>
            <a:ext cx="6506230" cy="448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000000"/>
                </a:solidFill>
                <a:latin typeface="Kanit 1" panose="020B0604020202020204" charset="-34"/>
                <a:ea typeface="Aileron Bold"/>
                <a:cs typeface="Kanit 1" panose="020B0604020202020204" charset="-34"/>
                <a:sym typeface="Aileron Bold"/>
              </a:rPr>
              <a:t>ข้อกฎหมายและการขออนุญาตต่างๆ ที่เกี่ยวข้อง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C53D07E-25E5-913A-78ED-CB61608C3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14765"/>
              </p:ext>
            </p:extLst>
          </p:nvPr>
        </p:nvGraphicFramePr>
        <p:xfrm>
          <a:off x="339199" y="1562644"/>
          <a:ext cx="17609598" cy="4235405"/>
        </p:xfrm>
        <a:graphic>
          <a:graphicData uri="http://schemas.openxmlformats.org/drawingml/2006/table">
            <a:tbl>
              <a:tblPr/>
              <a:tblGrid>
                <a:gridCol w="4994801">
                  <a:extLst>
                    <a:ext uri="{9D8B030D-6E8A-4147-A177-3AD203B41FA5}">
                      <a16:colId xmlns:a16="http://schemas.microsoft.com/office/drawing/2014/main" val="2817438547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171693896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14878831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28653348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85076507"/>
                    </a:ext>
                  </a:extLst>
                </a:gridCol>
                <a:gridCol w="2937397">
                  <a:extLst>
                    <a:ext uri="{9D8B030D-6E8A-4147-A177-3AD203B41FA5}">
                      <a16:colId xmlns:a16="http://schemas.microsoft.com/office/drawing/2014/main" val="4091784194"/>
                    </a:ext>
                  </a:extLst>
                </a:gridCol>
              </a:tblGrid>
              <a:tr h="1788133">
                <a:tc>
                  <a:txBody>
                    <a:bodyPr/>
                    <a:lstStyle/>
                    <a:p>
                      <a:pPr algn="ctr" rtl="0"/>
                      <a:r>
                        <a:rPr lang="th-TH" sz="1500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หัวข้อเปรียบเทียบ</a:t>
                      </a:r>
                      <a:endParaRPr lang="th-TH" sz="1500" b="1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  <a:p>
                      <a:pPr algn="ctr" rtl="0"/>
                      <a:r>
                        <a:rPr lang="th-TH" sz="1500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(เช่น ด้านประสิทธิภาพ คุณภาพ ฟังก์ชันการใช้งาน กระบวนการผลิต ต้นทุน ความปลอดภัย ฯลฯ โดยสามารถปรับ-เพิ่มหัวข้อได้ตามความเหมาะสม )</a:t>
                      </a:r>
                      <a:endParaRPr lang="th-TH" sz="1500" b="1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-TH" sz="1500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ผลิตภัณฑ์ / เทคโนโลยี </a:t>
                      </a:r>
                      <a:endParaRPr lang="th-TH" sz="1500" b="1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  <a:p>
                      <a:pPr algn="ctr" rtl="0"/>
                      <a:r>
                        <a:rPr lang="th-TH" sz="1500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ของท่าน</a:t>
                      </a:r>
                      <a:endParaRPr lang="th-TH" sz="1500" b="1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-TH" sz="1500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คู่แข่งลำดับ 1</a:t>
                      </a:r>
                      <a:endParaRPr lang="th-TH" sz="1500" b="1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  <a:p>
                      <a:pPr algn="ctr" rtl="0"/>
                      <a:r>
                        <a:rPr lang="th-TH" sz="1500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(ระบุชื่อ)</a:t>
                      </a:r>
                      <a:endParaRPr lang="th-TH" sz="1500" b="1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-TH" sz="1500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คู่แข่งลำดับ 2</a:t>
                      </a:r>
                      <a:endParaRPr lang="th-TH" sz="1500" b="1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  <a:p>
                      <a:pPr algn="ctr" rtl="0"/>
                      <a:r>
                        <a:rPr lang="th-TH" sz="1500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(ระบุชื่อ)</a:t>
                      </a:r>
                      <a:endParaRPr lang="th-TH" sz="1500" b="1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-TH" sz="1500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คู่แข่งลำดับ.... (ระบุชื่อ)</a:t>
                      </a:r>
                      <a:endParaRPr lang="th-TH" sz="1500" b="1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  <a:p>
                      <a:pPr algn="ctr" rtl="0"/>
                      <a:r>
                        <a:rPr lang="th-TH" sz="1500" b="1" i="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หมายเหตุ: ขยายตารางด้านขวาได้</a:t>
                      </a:r>
                      <a:endParaRPr lang="th-TH" sz="1500" b="1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solidFill>
                            <a:srgbClr val="C00000"/>
                          </a:solidFill>
                          <a:effectLst/>
                          <a:latin typeface="Kanit 1" panose="020B0604020202020204" charset="-34"/>
                          <a:cs typeface="Kanit 1" panose="020B0604020202020204" charset="-34"/>
                        </a:rPr>
                        <a:t>ความแตกต่าง/ความเป็นเทคโนโลยีใหม่</a:t>
                      </a:r>
                    </a:p>
                  </a:txBody>
                  <a:tcPr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54136"/>
                  </a:ext>
                </a:extLst>
              </a:tr>
              <a:tr h="611818">
                <a:tc>
                  <a:txBody>
                    <a:bodyPr/>
                    <a:lstStyle/>
                    <a:p>
                      <a:endParaRPr lang="en-US" sz="150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99696"/>
                  </a:ext>
                </a:extLst>
              </a:tr>
              <a:tr h="611818">
                <a:tc>
                  <a:txBody>
                    <a:bodyPr/>
                    <a:lstStyle/>
                    <a:p>
                      <a:endParaRPr lang="en-US" sz="150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239558"/>
                  </a:ext>
                </a:extLst>
              </a:tr>
              <a:tr h="611818">
                <a:tc>
                  <a:txBody>
                    <a:bodyPr/>
                    <a:lstStyle/>
                    <a:p>
                      <a:endParaRPr lang="en-US" sz="150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06994"/>
                  </a:ext>
                </a:extLst>
              </a:tr>
              <a:tr h="611818">
                <a:tc>
                  <a:txBody>
                    <a:bodyPr/>
                    <a:lstStyle/>
                    <a:p>
                      <a:endParaRPr lang="en-US" sz="1500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effectLst/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96675"/>
                  </a:ext>
                </a:extLst>
              </a:tr>
            </a:tbl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04D4FBD9-6CA0-1F87-1799-2AC1C59FF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78" y="1130560"/>
            <a:ext cx="5158150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94FF">
                <a:alpha val="100000"/>
              </a:srgbClr>
            </a:gs>
            <a:gs pos="50000">
              <a:srgbClr val="88D1FF">
                <a:alpha val="100000"/>
              </a:srgbClr>
            </a:gs>
            <a:gs pos="100000">
              <a:srgbClr val="EEFB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6692" y="-2039899"/>
            <a:ext cx="21465936" cy="14891993"/>
          </a:xfrm>
          <a:custGeom>
            <a:avLst/>
            <a:gdLst/>
            <a:ahLst/>
            <a:cxnLst/>
            <a:rect l="l" t="t" r="r" b="b"/>
            <a:pathLst>
              <a:path w="21465936" h="14891993">
                <a:moveTo>
                  <a:pt x="0" y="0"/>
                </a:moveTo>
                <a:lnTo>
                  <a:pt x="21465936" y="0"/>
                </a:lnTo>
                <a:lnTo>
                  <a:pt x="21465936" y="14891993"/>
                </a:lnTo>
                <a:lnTo>
                  <a:pt x="0" y="14891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3" name="Group 3"/>
          <p:cNvGrpSpPr/>
          <p:nvPr/>
        </p:nvGrpSpPr>
        <p:grpSpPr>
          <a:xfrm>
            <a:off x="8697164" y="1275196"/>
            <a:ext cx="9101305" cy="8571156"/>
            <a:chOff x="0" y="0"/>
            <a:chExt cx="2397051" cy="22574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97052" cy="2257424"/>
            </a:xfrm>
            <a:custGeom>
              <a:avLst/>
              <a:gdLst/>
              <a:ahLst/>
              <a:cxnLst/>
              <a:rect l="l" t="t" r="r" b="b"/>
              <a:pathLst>
                <a:path w="2397052" h="2257424">
                  <a:moveTo>
                    <a:pt x="11058" y="0"/>
                  </a:moveTo>
                  <a:lnTo>
                    <a:pt x="2385993" y="0"/>
                  </a:lnTo>
                  <a:cubicBezTo>
                    <a:pt x="2392101" y="0"/>
                    <a:pt x="2397052" y="4951"/>
                    <a:pt x="2397052" y="11058"/>
                  </a:cubicBezTo>
                  <a:lnTo>
                    <a:pt x="2397052" y="2246365"/>
                  </a:lnTo>
                  <a:cubicBezTo>
                    <a:pt x="2397052" y="2252473"/>
                    <a:pt x="2392101" y="2257424"/>
                    <a:pt x="2385993" y="2257424"/>
                  </a:cubicBezTo>
                  <a:lnTo>
                    <a:pt x="11058" y="2257424"/>
                  </a:lnTo>
                  <a:cubicBezTo>
                    <a:pt x="4951" y="2257424"/>
                    <a:pt x="0" y="2252473"/>
                    <a:pt x="0" y="2246365"/>
                  </a:cubicBezTo>
                  <a:lnTo>
                    <a:pt x="0" y="11058"/>
                  </a:lnTo>
                  <a:cubicBezTo>
                    <a:pt x="0" y="4951"/>
                    <a:pt x="4951" y="0"/>
                    <a:pt x="1105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2397051" cy="2324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1114627" y="9900252"/>
            <a:ext cx="6950479" cy="805097"/>
          </a:xfrm>
          <a:custGeom>
            <a:avLst/>
            <a:gdLst/>
            <a:ahLst/>
            <a:cxnLst/>
            <a:rect l="l" t="t" r="r" b="b"/>
            <a:pathLst>
              <a:path w="6950479" h="805097">
                <a:moveTo>
                  <a:pt x="0" y="0"/>
                </a:moveTo>
                <a:lnTo>
                  <a:pt x="6950479" y="0"/>
                </a:lnTo>
                <a:lnTo>
                  <a:pt x="6950479" y="805097"/>
                </a:lnTo>
                <a:lnTo>
                  <a:pt x="0" y="8050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7" name="Freeform 7"/>
          <p:cNvSpPr/>
          <p:nvPr/>
        </p:nvSpPr>
        <p:spPr>
          <a:xfrm>
            <a:off x="16265437" y="160771"/>
            <a:ext cx="1799669" cy="908613"/>
          </a:xfrm>
          <a:custGeom>
            <a:avLst/>
            <a:gdLst/>
            <a:ahLst/>
            <a:cxnLst/>
            <a:rect l="l" t="t" r="r" b="b"/>
            <a:pathLst>
              <a:path w="1799669" h="908613">
                <a:moveTo>
                  <a:pt x="0" y="0"/>
                </a:moveTo>
                <a:lnTo>
                  <a:pt x="1799669" y="0"/>
                </a:lnTo>
                <a:lnTo>
                  <a:pt x="1799669" y="908614"/>
                </a:lnTo>
                <a:lnTo>
                  <a:pt x="0" y="9086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8" name="Group 8"/>
          <p:cNvGrpSpPr/>
          <p:nvPr/>
        </p:nvGrpSpPr>
        <p:grpSpPr>
          <a:xfrm>
            <a:off x="677038" y="1275196"/>
            <a:ext cx="7797889" cy="568456"/>
            <a:chOff x="0" y="0"/>
            <a:chExt cx="2053765" cy="14971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53765" cy="149717"/>
            </a:xfrm>
            <a:custGeom>
              <a:avLst/>
              <a:gdLst/>
              <a:ahLst/>
              <a:cxnLst/>
              <a:rect l="l" t="t" r="r" b="b"/>
              <a:pathLst>
                <a:path w="2053765" h="149717">
                  <a:moveTo>
                    <a:pt x="74858" y="0"/>
                  </a:moveTo>
                  <a:lnTo>
                    <a:pt x="1978907" y="0"/>
                  </a:lnTo>
                  <a:cubicBezTo>
                    <a:pt x="1998760" y="0"/>
                    <a:pt x="2017801" y="7887"/>
                    <a:pt x="2031839" y="21926"/>
                  </a:cubicBezTo>
                  <a:cubicBezTo>
                    <a:pt x="2045878" y="35964"/>
                    <a:pt x="2053765" y="55005"/>
                    <a:pt x="2053765" y="74858"/>
                  </a:cubicBezTo>
                  <a:lnTo>
                    <a:pt x="2053765" y="74858"/>
                  </a:lnTo>
                  <a:cubicBezTo>
                    <a:pt x="2053765" y="94712"/>
                    <a:pt x="2045878" y="113753"/>
                    <a:pt x="2031839" y="127791"/>
                  </a:cubicBezTo>
                  <a:cubicBezTo>
                    <a:pt x="2017801" y="141830"/>
                    <a:pt x="1998760" y="149717"/>
                    <a:pt x="1978907" y="149717"/>
                  </a:cubicBezTo>
                  <a:lnTo>
                    <a:pt x="74858" y="149717"/>
                  </a:lnTo>
                  <a:cubicBezTo>
                    <a:pt x="55005" y="149717"/>
                    <a:pt x="35964" y="141830"/>
                    <a:pt x="21926" y="127791"/>
                  </a:cubicBezTo>
                  <a:cubicBezTo>
                    <a:pt x="7887" y="113753"/>
                    <a:pt x="0" y="94712"/>
                    <a:pt x="0" y="74858"/>
                  </a:cubicBezTo>
                  <a:lnTo>
                    <a:pt x="0" y="74858"/>
                  </a:lnTo>
                  <a:cubicBezTo>
                    <a:pt x="0" y="55005"/>
                    <a:pt x="7887" y="35964"/>
                    <a:pt x="21926" y="21926"/>
                  </a:cubicBezTo>
                  <a:cubicBezTo>
                    <a:pt x="35964" y="7887"/>
                    <a:pt x="55005" y="0"/>
                    <a:pt x="7485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2053765" cy="2163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77038" y="2091301"/>
            <a:ext cx="7797889" cy="1880685"/>
            <a:chOff x="0" y="0"/>
            <a:chExt cx="2053765" cy="4953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53765" cy="495325"/>
            </a:xfrm>
            <a:custGeom>
              <a:avLst/>
              <a:gdLst/>
              <a:ahLst/>
              <a:cxnLst/>
              <a:rect l="l" t="t" r="r" b="b"/>
              <a:pathLst>
                <a:path w="2053765" h="495325">
                  <a:moveTo>
                    <a:pt x="27799" y="0"/>
                  </a:moveTo>
                  <a:lnTo>
                    <a:pt x="2025966" y="0"/>
                  </a:lnTo>
                  <a:cubicBezTo>
                    <a:pt x="2041319" y="0"/>
                    <a:pt x="2053765" y="12446"/>
                    <a:pt x="2053765" y="27799"/>
                  </a:cubicBezTo>
                  <a:lnTo>
                    <a:pt x="2053765" y="467526"/>
                  </a:lnTo>
                  <a:cubicBezTo>
                    <a:pt x="2053765" y="482879"/>
                    <a:pt x="2041319" y="495325"/>
                    <a:pt x="2025966" y="495325"/>
                  </a:cubicBezTo>
                  <a:lnTo>
                    <a:pt x="27799" y="495325"/>
                  </a:lnTo>
                  <a:cubicBezTo>
                    <a:pt x="12446" y="495325"/>
                    <a:pt x="0" y="482879"/>
                    <a:pt x="0" y="467526"/>
                  </a:cubicBezTo>
                  <a:lnTo>
                    <a:pt x="0" y="27799"/>
                  </a:lnTo>
                  <a:cubicBezTo>
                    <a:pt x="0" y="12446"/>
                    <a:pt x="12446" y="0"/>
                    <a:pt x="277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A76FF"/>
              </a:solidFill>
              <a:prstDash val="solid"/>
              <a:round/>
            </a:ln>
          </p:spPr>
          <p:txBody>
            <a:bodyPr/>
            <a:lstStyle/>
            <a:p>
              <a:endParaRPr lang="en-T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2053765" cy="562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4780919" y="1480212"/>
            <a:ext cx="258725" cy="158422"/>
            <a:chOff x="0" y="0"/>
            <a:chExt cx="212013" cy="1297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2013" cy="129560"/>
            </a:xfrm>
            <a:custGeom>
              <a:avLst/>
              <a:gdLst/>
              <a:ahLst/>
              <a:cxnLst/>
              <a:rect l="l" t="t" r="r" b="b"/>
              <a:pathLst>
                <a:path w="212013" h="129560">
                  <a:moveTo>
                    <a:pt x="106006" y="0"/>
                  </a:moveTo>
                  <a:lnTo>
                    <a:pt x="212013" y="129560"/>
                  </a:lnTo>
                  <a:lnTo>
                    <a:pt x="0" y="129560"/>
                  </a:lnTo>
                  <a:close/>
                </a:path>
              </a:pathLst>
            </a:custGeom>
            <a:gradFill rotWithShape="1">
              <a:gsLst>
                <a:gs pos="0">
                  <a:srgbClr val="86C1FF">
                    <a:alpha val="100000"/>
                  </a:srgbClr>
                </a:gs>
                <a:gs pos="100000">
                  <a:srgbClr val="003D75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T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4888" y="-11900"/>
              <a:ext cx="122236" cy="141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080248" y="1470024"/>
            <a:ext cx="401794" cy="178799"/>
          </a:xfrm>
          <a:custGeom>
            <a:avLst/>
            <a:gdLst/>
            <a:ahLst/>
            <a:cxnLst/>
            <a:rect l="l" t="t" r="r" b="b"/>
            <a:pathLst>
              <a:path w="401794" h="178799">
                <a:moveTo>
                  <a:pt x="0" y="0"/>
                </a:moveTo>
                <a:lnTo>
                  <a:pt x="401795" y="0"/>
                </a:lnTo>
                <a:lnTo>
                  <a:pt x="401795" y="178799"/>
                </a:lnTo>
                <a:lnTo>
                  <a:pt x="0" y="1787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18" name="TextBox 18"/>
          <p:cNvSpPr txBox="1"/>
          <p:nvPr/>
        </p:nvSpPr>
        <p:spPr>
          <a:xfrm>
            <a:off x="489532" y="284596"/>
            <a:ext cx="10625096" cy="769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99"/>
              </a:lnSpc>
            </a:pPr>
            <a:r>
              <a:rPr lang="en-US" sz="5757" b="1">
                <a:solidFill>
                  <a:srgbClr val="FFFFFF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TECHNOLOGY FEASIBILITY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13970" y="1386371"/>
            <a:ext cx="746883" cy="445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3333" b="1">
                <a:solidFill>
                  <a:srgbClr val="140574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TRL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46753" y="2671386"/>
            <a:ext cx="3028201" cy="1146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4514" lvl="1" indent="-247257" algn="l">
              <a:lnSpc>
                <a:spcPts val="2977"/>
              </a:lnSpc>
              <a:buFont typeface="Arial"/>
              <a:buChar char="•"/>
            </a:pPr>
            <a:r>
              <a:rPr lang="en-US" sz="2290" b="1">
                <a:solidFill>
                  <a:srgbClr val="140574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IRR</a:t>
            </a:r>
          </a:p>
          <a:p>
            <a:pPr marL="494514" lvl="1" indent="-247257" algn="l">
              <a:lnSpc>
                <a:spcPts val="2977"/>
              </a:lnSpc>
              <a:buFont typeface="Arial"/>
              <a:buChar char="•"/>
            </a:pPr>
            <a:r>
              <a:rPr lang="en-US" sz="2290" b="1">
                <a:solidFill>
                  <a:srgbClr val="140574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BCR</a:t>
            </a:r>
          </a:p>
          <a:p>
            <a:pPr marL="494514" lvl="1" indent="-247257" algn="l">
              <a:lnSpc>
                <a:spcPts val="2977"/>
              </a:lnSpc>
              <a:buFont typeface="Arial"/>
              <a:buChar char="•"/>
            </a:pPr>
            <a:r>
              <a:rPr lang="en-US" sz="2290" b="1">
                <a:solidFill>
                  <a:srgbClr val="140574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PAYBACK PERIOD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7704" y="2305587"/>
            <a:ext cx="3094504" cy="295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2183" b="1">
                <a:solidFill>
                  <a:srgbClr val="140574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FINANCIAL FEASIBILITY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49234" y="1428197"/>
            <a:ext cx="809861" cy="300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1"/>
              </a:lnSpc>
            </a:pPr>
            <a:r>
              <a:rPr lang="en-US" sz="2264">
                <a:solidFill>
                  <a:srgbClr val="140574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เริ่มต้น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35533" y="1428197"/>
            <a:ext cx="733092" cy="300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1"/>
              </a:lnSpc>
            </a:pPr>
            <a:r>
              <a:rPr lang="en-US" sz="2264">
                <a:solidFill>
                  <a:srgbClr val="140574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สิ้นสุด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459094" y="1428197"/>
            <a:ext cx="1086226" cy="300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1"/>
              </a:lnSpc>
            </a:pPr>
            <a:r>
              <a:rPr lang="en-US" sz="2264">
                <a:solidFill>
                  <a:srgbClr val="140574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....................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224032" y="1428197"/>
            <a:ext cx="1086226" cy="300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1"/>
              </a:lnSpc>
            </a:pPr>
            <a:r>
              <a:rPr lang="en-US" sz="2264">
                <a:solidFill>
                  <a:srgbClr val="140574"/>
                </a:solidFill>
                <a:latin typeface="Kanit 1" panose="020B0604020202020204" charset="-34"/>
                <a:ea typeface="Kanit 2"/>
                <a:cs typeface="Kanit 1" panose="020B0604020202020204" charset="-34"/>
                <a:sym typeface="Kanit 2"/>
              </a:rPr>
              <a:t>....................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144000" y="1776976"/>
            <a:ext cx="8257985" cy="7373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8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Market Feasibility</a:t>
            </a:r>
          </a:p>
          <a:p>
            <a:pPr algn="l">
              <a:lnSpc>
                <a:spcPts val="2488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•Market : .................................................................................................................................................................</a:t>
            </a:r>
          </a:p>
          <a:p>
            <a:pPr algn="l">
              <a:lnSpc>
                <a:spcPts val="2488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•Market size: (</a:t>
            </a:r>
            <a:r>
              <a:rPr lang="en-US" sz="2000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ใส่รายละเอียดและมูลค่า</a:t>
            </a:r>
            <a:r>
              <a:rPr lang="en-US" sz="2000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) ...........................................................................................................................................................................................</a:t>
            </a:r>
          </a:p>
          <a:p>
            <a:pPr algn="l">
              <a:lnSpc>
                <a:spcPts val="2488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•Market share: (</a:t>
            </a:r>
            <a:r>
              <a:rPr lang="en-US" sz="2000" dirty="0" err="1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ใส่รายละเอียดและมูลค่า</a:t>
            </a:r>
            <a:r>
              <a:rPr lang="en-US" sz="2000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) .......................................................................................................................................................................................</a:t>
            </a:r>
          </a:p>
          <a:p>
            <a:pPr algn="l">
              <a:lnSpc>
                <a:spcPts val="2488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•Market trend: ........................................................................................................................................................................................</a:t>
            </a:r>
          </a:p>
          <a:p>
            <a:pPr algn="l">
              <a:lnSpc>
                <a:spcPts val="2488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</a:t>
            </a:r>
          </a:p>
          <a:p>
            <a:pPr algn="l">
              <a:lnSpc>
                <a:spcPts val="2488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•Time to market: ..........................................................................................................................................................................................</a:t>
            </a:r>
          </a:p>
          <a:p>
            <a:pPr algn="l">
              <a:lnSpc>
                <a:spcPts val="2488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•Go to market plan</a:t>
            </a:r>
          </a:p>
          <a:p>
            <a:pPr algn="l">
              <a:lnSpc>
                <a:spcPts val="2488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 ........................................................................................................................................................................................... </a:t>
            </a:r>
          </a:p>
          <a:p>
            <a:pPr algn="l">
              <a:lnSpc>
                <a:spcPts val="2488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Kanit 1" panose="020B0604020202020204" charset="-34"/>
                <a:ea typeface="Arimo 2"/>
                <a:cs typeface="Kanit 1" panose="020B0604020202020204" charset="-34"/>
                <a:sym typeface="Arimo 2"/>
              </a:rPr>
              <a:t>•Benefit loss: ........................................................................................................................................................................................... </a:t>
            </a:r>
          </a:p>
        </p:txBody>
      </p:sp>
      <p:graphicFrame>
        <p:nvGraphicFramePr>
          <p:cNvPr id="27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994756"/>
              </p:ext>
            </p:extLst>
          </p:nvPr>
        </p:nvGraphicFramePr>
        <p:xfrm>
          <a:off x="659716" y="4219637"/>
          <a:ext cx="7771209" cy="5626715"/>
        </p:xfrm>
        <a:graphic>
          <a:graphicData uri="http://schemas.openxmlformats.org/drawingml/2006/table">
            <a:tbl>
              <a:tblPr/>
              <a:tblGrid>
                <a:gridCol w="16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5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586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ผู้ใช้ประโยชน์</a:t>
                      </a:r>
                      <a:endParaRPr lang="en-US" sz="1200" dirty="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แผน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/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แนวทางการใช้ประโยชน์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/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 Bold"/>
                          <a:cs typeface="Kanit 1" panose="020B0604020202020204" charset="-34"/>
                          <a:sym typeface="Canva Sans Bold"/>
                        </a:rPr>
                        <a:t>ขยายผล</a:t>
                      </a:r>
                      <a:endParaRPr lang="en-US" sz="1200" dirty="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4961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"/>
                          <a:cs typeface="Kanit 1" panose="020B0604020202020204" charset="-34"/>
                          <a:sym typeface="Canva Sans"/>
                        </a:rPr>
                        <a:t>เอกชนผู้ร่วมทุน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49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"/>
                          <a:cs typeface="Kanit 1" panose="020B0604020202020204" charset="-34"/>
                          <a:sym typeface="Canva Sans"/>
                        </a:rPr>
                        <a:t>ผู้ผลิตรายอื่นใน 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"/>
                          <a:cs typeface="Kanit 1" panose="020B0604020202020204" charset="-34"/>
                          <a:sym typeface="Canva Sans"/>
                        </a:rPr>
                        <a:t>supply chain</a:t>
                      </a: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317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Kanit 1" panose="020B0604020202020204" charset="-34"/>
                          <a:ea typeface="Canva Sans"/>
                          <a:cs typeface="Kanit 1" panose="020B0604020202020204" charset="-34"/>
                          <a:sym typeface="Canva Sans"/>
                        </a:rPr>
                        <a:t>ผู้ใช้รายอื่น</a:t>
                      </a:r>
                      <a:endParaRPr lang="en-US" sz="110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latin typeface="Kanit 1" panose="020B0604020202020204" charset="-34"/>
                        <a:cs typeface="Kanit 1" panose="020B0604020202020204" charset="-34"/>
                      </a:endParaRPr>
                    </a:p>
                  </a:txBody>
                  <a:tcPr marL="57150" marR="57150" marT="57150" marB="571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94FF">
                <a:alpha val="100000"/>
              </a:srgbClr>
            </a:gs>
            <a:gs pos="50000">
              <a:srgbClr val="88D1FF">
                <a:alpha val="100000"/>
              </a:srgbClr>
            </a:gs>
            <a:gs pos="100000">
              <a:srgbClr val="EEFB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513BB-C834-59DD-8925-621E37B78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BB6B190-9CAB-BA19-EB54-42A5D5350A43}"/>
              </a:ext>
            </a:extLst>
          </p:cNvPr>
          <p:cNvSpPr/>
          <p:nvPr/>
        </p:nvSpPr>
        <p:spPr>
          <a:xfrm>
            <a:off x="197960" y="-419100"/>
            <a:ext cx="21465936" cy="14891993"/>
          </a:xfrm>
          <a:custGeom>
            <a:avLst/>
            <a:gdLst/>
            <a:ahLst/>
            <a:cxnLst/>
            <a:rect l="l" t="t" r="r" b="b"/>
            <a:pathLst>
              <a:path w="21465936" h="14891993">
                <a:moveTo>
                  <a:pt x="0" y="0"/>
                </a:moveTo>
                <a:lnTo>
                  <a:pt x="21465936" y="0"/>
                </a:lnTo>
                <a:lnTo>
                  <a:pt x="21465936" y="14891993"/>
                </a:lnTo>
                <a:lnTo>
                  <a:pt x="0" y="14891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F233024-682D-C714-BE50-0E220EAE8486}"/>
              </a:ext>
            </a:extLst>
          </p:cNvPr>
          <p:cNvSpPr/>
          <p:nvPr/>
        </p:nvSpPr>
        <p:spPr>
          <a:xfrm>
            <a:off x="11114627" y="9900252"/>
            <a:ext cx="6950479" cy="805097"/>
          </a:xfrm>
          <a:custGeom>
            <a:avLst/>
            <a:gdLst/>
            <a:ahLst/>
            <a:cxnLst/>
            <a:rect l="l" t="t" r="r" b="b"/>
            <a:pathLst>
              <a:path w="6950479" h="805097">
                <a:moveTo>
                  <a:pt x="0" y="0"/>
                </a:moveTo>
                <a:lnTo>
                  <a:pt x="6950479" y="0"/>
                </a:lnTo>
                <a:lnTo>
                  <a:pt x="6950479" y="805097"/>
                </a:lnTo>
                <a:lnTo>
                  <a:pt x="0" y="8050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67EA8A5-5B56-F10B-70C7-3C96E55F0EDA}"/>
              </a:ext>
            </a:extLst>
          </p:cNvPr>
          <p:cNvSpPr/>
          <p:nvPr/>
        </p:nvSpPr>
        <p:spPr>
          <a:xfrm>
            <a:off x="16265437" y="160771"/>
            <a:ext cx="1799669" cy="908613"/>
          </a:xfrm>
          <a:custGeom>
            <a:avLst/>
            <a:gdLst/>
            <a:ahLst/>
            <a:cxnLst/>
            <a:rect l="l" t="t" r="r" b="b"/>
            <a:pathLst>
              <a:path w="1799669" h="908613">
                <a:moveTo>
                  <a:pt x="0" y="0"/>
                </a:moveTo>
                <a:lnTo>
                  <a:pt x="1799669" y="0"/>
                </a:lnTo>
                <a:lnTo>
                  <a:pt x="1799669" y="908614"/>
                </a:lnTo>
                <a:lnTo>
                  <a:pt x="0" y="9086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A03E5D5D-7CC4-4C9B-46E2-5099EA1921BA}"/>
              </a:ext>
            </a:extLst>
          </p:cNvPr>
          <p:cNvSpPr txBox="1"/>
          <p:nvPr/>
        </p:nvSpPr>
        <p:spPr>
          <a:xfrm>
            <a:off x="489532" y="284596"/>
            <a:ext cx="10625096" cy="769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5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TECHNOLOGY FEASIBILITY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F8E219-929E-9A07-6A08-6F3EA159BA54}"/>
              </a:ext>
            </a:extLst>
          </p:cNvPr>
          <p:cNvSpPr txBox="1"/>
          <p:nvPr/>
        </p:nvSpPr>
        <p:spPr>
          <a:xfrm>
            <a:off x="838200" y="1196666"/>
            <a:ext cx="15122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effectLst/>
                <a:latin typeface="Kanit Light" pitchFamily="2" charset="-34"/>
                <a:ea typeface="Times New Roman" panose="02020603050405020304" pitchFamily="18" charset="0"/>
                <a:cs typeface="Kanit Light" pitchFamily="2" charset="-34"/>
              </a:rPr>
              <a:t>ตำแหน่งนวัตกรรมในตลาดด้วย </a:t>
            </a:r>
            <a:r>
              <a:rPr lang="en-US" sz="2800" b="1" dirty="0">
                <a:effectLst/>
                <a:latin typeface="Kanit Light" pitchFamily="2" charset="-34"/>
                <a:ea typeface="Times New Roman" panose="02020603050405020304" pitchFamily="18" charset="0"/>
                <a:cs typeface="Kanit Light" pitchFamily="2" charset="-34"/>
              </a:rPr>
              <a:t>BCG Matrix </a:t>
            </a:r>
            <a:r>
              <a:rPr lang="th-TH" sz="2800" dirty="0">
                <a:solidFill>
                  <a:srgbClr val="FF0000"/>
                </a:solidFill>
                <a:effectLst/>
                <a:latin typeface="Kanit Light" pitchFamily="2" charset="-34"/>
                <a:ea typeface="Times New Roman" panose="02020603050405020304" pitchFamily="18" charset="0"/>
                <a:cs typeface="Kanit Light" pitchFamily="2" charset="-34"/>
              </a:rPr>
              <a:t>(โปรดระบุรายละเอียดกลุ่มเป้าหมายของนวัตกรรม (หรือ ตลาด) ขนาดตลาด การเติบโตตลาด และส่วนแบ่งตลาด) </a:t>
            </a:r>
            <a:endParaRPr lang="en-TH" sz="2800" dirty="0">
              <a:effectLst/>
              <a:latin typeface="Kanit Light" pitchFamily="2" charset="-34"/>
              <a:ea typeface="Times New Roman" panose="02020603050405020304" pitchFamily="18" charset="0"/>
              <a:cs typeface="Kanit Light" pitchFamily="2" charset="-34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C247175-3001-6C38-AF64-7FC2F9A6A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0" y="2459550"/>
            <a:ext cx="6576518" cy="6628126"/>
          </a:xfrm>
          <a:prstGeom prst="rect">
            <a:avLst/>
          </a:prstGeom>
          <a:noFill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FA05703-CDFE-4188-73BE-A88799DB9C6E}"/>
              </a:ext>
            </a:extLst>
          </p:cNvPr>
          <p:cNvSpPr txBox="1"/>
          <p:nvPr/>
        </p:nvSpPr>
        <p:spPr>
          <a:xfrm>
            <a:off x="169607" y="9479184"/>
            <a:ext cx="754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spc="-10" dirty="0">
                <a:effectLst/>
                <a:latin typeface="Kanit Light" pitchFamily="2" charset="-34"/>
                <a:ea typeface="Times New Roman" panose="02020603050405020304" pitchFamily="18" charset="0"/>
                <a:cs typeface="Kanit Light" pitchFamily="2" charset="-34"/>
              </a:rPr>
              <a:t>ตัวอย่าง</a:t>
            </a:r>
            <a:r>
              <a:rPr lang="en-US" sz="1400" b="1" spc="-10" dirty="0">
                <a:effectLst/>
                <a:latin typeface="Kanit Light" pitchFamily="2" charset="-34"/>
                <a:ea typeface="Times New Roman" panose="02020603050405020304" pitchFamily="18" charset="0"/>
                <a:cs typeface="Kanit Light" pitchFamily="2" charset="-34"/>
              </a:rPr>
              <a:t> BCG </a:t>
            </a:r>
            <a:r>
              <a:rPr lang="th-TH" sz="1400" b="1" spc="-10" dirty="0">
                <a:effectLst/>
                <a:latin typeface="Kanit Light" pitchFamily="2" charset="-34"/>
                <a:ea typeface="Times New Roman" panose="02020603050405020304" pitchFamily="18" charset="0"/>
                <a:cs typeface="Kanit Light" pitchFamily="2" charset="-34"/>
              </a:rPr>
              <a:t>ผลิตภัณฑ์ของบริษัท</a:t>
            </a:r>
            <a:r>
              <a:rPr lang="en-US" sz="1400" b="1" spc="-10" dirty="0">
                <a:effectLst/>
                <a:latin typeface="Kanit Light" pitchFamily="2" charset="-34"/>
                <a:ea typeface="Times New Roman" panose="02020603050405020304" pitchFamily="18" charset="0"/>
                <a:cs typeface="Kanit Light" pitchFamily="2" charset="-34"/>
              </a:rPr>
              <a:t> Apple</a:t>
            </a:r>
            <a:endParaRPr lang="en-TH" sz="1400" b="1" dirty="0">
              <a:effectLst/>
              <a:latin typeface="Kanit Light" pitchFamily="2" charset="-34"/>
              <a:ea typeface="Times New Roman" panose="02020603050405020304" pitchFamily="18" charset="0"/>
              <a:cs typeface="Kanit Light" pitchFamily="2" charset="-34"/>
            </a:endParaRPr>
          </a:p>
          <a:p>
            <a:pPr algn="ctr"/>
            <a:r>
              <a:rPr lang="en-US" sz="1400" b="1" spc="-10" dirty="0">
                <a:effectLst/>
                <a:latin typeface="Kanit Light" pitchFamily="2" charset="-34"/>
                <a:ea typeface="Times New Roman" panose="02020603050405020304" pitchFamily="18" charset="0"/>
                <a:cs typeface="Kanit Light" pitchFamily="2" charset="-34"/>
              </a:rPr>
              <a:t>(https://</a:t>
            </a:r>
            <a:r>
              <a:rPr lang="en-US" sz="1400" b="1" spc="-10" dirty="0" err="1">
                <a:effectLst/>
                <a:latin typeface="Kanit Light" pitchFamily="2" charset="-34"/>
                <a:ea typeface="Times New Roman" panose="02020603050405020304" pitchFamily="18" charset="0"/>
                <a:cs typeface="Kanit Light" pitchFamily="2" charset="-34"/>
              </a:rPr>
              <a:t>www.marketingstudyguide.com</a:t>
            </a:r>
            <a:r>
              <a:rPr lang="en-US" sz="1400" b="1" spc="-10" dirty="0">
                <a:effectLst/>
                <a:latin typeface="Kanit Light" pitchFamily="2" charset="-34"/>
                <a:ea typeface="Times New Roman" panose="02020603050405020304" pitchFamily="18" charset="0"/>
                <a:cs typeface="Kanit Light" pitchFamily="2" charset="-34"/>
              </a:rPr>
              <a:t>/the-</a:t>
            </a:r>
            <a:r>
              <a:rPr lang="en-US" sz="1400" b="1" spc="-10" dirty="0" err="1">
                <a:effectLst/>
                <a:latin typeface="Kanit Light" pitchFamily="2" charset="-34"/>
                <a:ea typeface="Times New Roman" panose="02020603050405020304" pitchFamily="18" charset="0"/>
                <a:cs typeface="Kanit Light" pitchFamily="2" charset="-34"/>
              </a:rPr>
              <a:t>bcg</a:t>
            </a:r>
            <a:r>
              <a:rPr lang="en-US" sz="1400" b="1" spc="-10" dirty="0">
                <a:effectLst/>
                <a:latin typeface="Kanit Light" pitchFamily="2" charset="-34"/>
                <a:ea typeface="Times New Roman" panose="02020603050405020304" pitchFamily="18" charset="0"/>
                <a:cs typeface="Kanit Light" pitchFamily="2" charset="-34"/>
              </a:rPr>
              <a:t>-matrix-where-to-draw-the-line/</a:t>
            </a:r>
            <a:r>
              <a:rPr lang="en-TH" sz="1400" b="1" dirty="0">
                <a:effectLst/>
                <a:latin typeface="Kanit Light" pitchFamily="2" charset="-34"/>
                <a:cs typeface="Kanit Light" pitchFamily="2" charset="-34"/>
              </a:rPr>
              <a:t> </a:t>
            </a:r>
            <a:endParaRPr lang="en-TH" sz="1400" b="1" dirty="0">
              <a:latin typeface="Kanit Light" pitchFamily="2" charset="-34"/>
              <a:cs typeface="Kanit Light" pitchFamily="2" charset="-34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E096D9-2EDC-45BE-E71A-5E63A8A65B98}"/>
              </a:ext>
            </a:extLst>
          </p:cNvPr>
          <p:cNvCxnSpPr/>
          <p:nvPr/>
        </p:nvCxnSpPr>
        <p:spPr>
          <a:xfrm>
            <a:off x="11887200" y="2459550"/>
            <a:ext cx="0" cy="66281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028CB64-27DA-D11C-8265-DF912EA20082}"/>
              </a:ext>
            </a:extLst>
          </p:cNvPr>
          <p:cNvCxnSpPr/>
          <p:nvPr/>
        </p:nvCxnSpPr>
        <p:spPr>
          <a:xfrm>
            <a:off x="7924800" y="5773613"/>
            <a:ext cx="83406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66C33BD-CA2D-D1B4-50BD-8E697332665B}"/>
              </a:ext>
            </a:extLst>
          </p:cNvPr>
          <p:cNvSpPr txBox="1"/>
          <p:nvPr/>
        </p:nvSpPr>
        <p:spPr>
          <a:xfrm>
            <a:off x="8534400" y="245955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Kanit Light" pitchFamily="2" charset="-34"/>
                <a:cs typeface="Kanit Light" pitchFamily="2" charset="-34"/>
              </a:rPr>
              <a:t>STARS</a:t>
            </a:r>
            <a:endParaRPr lang="en-TH" sz="2800" b="1" dirty="0"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CCD191-0890-22C0-3488-EEC80F5940C2}"/>
              </a:ext>
            </a:extLst>
          </p:cNvPr>
          <p:cNvSpPr txBox="1"/>
          <p:nvPr/>
        </p:nvSpPr>
        <p:spPr>
          <a:xfrm>
            <a:off x="12649199" y="2472202"/>
            <a:ext cx="3733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Kanit Light" pitchFamily="2" charset="-34"/>
                <a:cs typeface="Kanit Light" pitchFamily="2" charset="-34"/>
              </a:rPr>
              <a:t>QUESTION MARKS</a:t>
            </a:r>
            <a:endParaRPr lang="en-TH" sz="2800" b="1" dirty="0"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BD823F-B0E8-6DA6-F5D6-25CDCD07DB67}"/>
              </a:ext>
            </a:extLst>
          </p:cNvPr>
          <p:cNvSpPr txBox="1"/>
          <p:nvPr/>
        </p:nvSpPr>
        <p:spPr>
          <a:xfrm>
            <a:off x="8021682" y="8709134"/>
            <a:ext cx="315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Kanit Light" pitchFamily="2" charset="-34"/>
                <a:cs typeface="Kanit Light" pitchFamily="2" charset="-34"/>
              </a:rPr>
              <a:t>CASH COWS</a:t>
            </a:r>
            <a:endParaRPr lang="en-TH" sz="2800" b="1" dirty="0"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A0EC0E-97D4-16A0-D0BD-02DEE482BB7A}"/>
              </a:ext>
            </a:extLst>
          </p:cNvPr>
          <p:cNvSpPr txBox="1"/>
          <p:nvPr/>
        </p:nvSpPr>
        <p:spPr>
          <a:xfrm>
            <a:off x="13523066" y="867844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Kanit Light" pitchFamily="2" charset="-34"/>
                <a:cs typeface="Kanit Light" pitchFamily="2" charset="-34"/>
              </a:rPr>
              <a:t>DOGS</a:t>
            </a:r>
            <a:endParaRPr lang="en-TH" sz="2800" b="1" dirty="0">
              <a:latin typeface="Kanit Light" pitchFamily="2" charset="-34"/>
              <a:cs typeface="Kanit Ligh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901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94FF">
                <a:alpha val="100000"/>
              </a:srgbClr>
            </a:gs>
            <a:gs pos="50000">
              <a:srgbClr val="88D1FF">
                <a:alpha val="100000"/>
              </a:srgbClr>
            </a:gs>
            <a:gs pos="100000">
              <a:srgbClr val="EEFB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6692" y="-2039899"/>
            <a:ext cx="21465936" cy="14891993"/>
          </a:xfrm>
          <a:custGeom>
            <a:avLst/>
            <a:gdLst/>
            <a:ahLst/>
            <a:cxnLst/>
            <a:rect l="l" t="t" r="r" b="b"/>
            <a:pathLst>
              <a:path w="21465936" h="14891993">
                <a:moveTo>
                  <a:pt x="0" y="0"/>
                </a:moveTo>
                <a:lnTo>
                  <a:pt x="21465936" y="0"/>
                </a:lnTo>
                <a:lnTo>
                  <a:pt x="21465936" y="14891993"/>
                </a:lnTo>
                <a:lnTo>
                  <a:pt x="0" y="14891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3" name="Freeform 3"/>
          <p:cNvSpPr/>
          <p:nvPr/>
        </p:nvSpPr>
        <p:spPr>
          <a:xfrm flipV="1">
            <a:off x="-1521468" y="96750"/>
            <a:ext cx="20879032" cy="10599074"/>
          </a:xfrm>
          <a:custGeom>
            <a:avLst/>
            <a:gdLst/>
            <a:ahLst/>
            <a:cxnLst/>
            <a:rect l="l" t="t" r="r" b="b"/>
            <a:pathLst>
              <a:path w="20879032" h="10599074">
                <a:moveTo>
                  <a:pt x="0" y="10599074"/>
                </a:moveTo>
                <a:lnTo>
                  <a:pt x="20879032" y="10599074"/>
                </a:lnTo>
                <a:lnTo>
                  <a:pt x="20879032" y="0"/>
                </a:lnTo>
                <a:lnTo>
                  <a:pt x="0" y="0"/>
                </a:lnTo>
                <a:lnTo>
                  <a:pt x="0" y="10599074"/>
                </a:lnTo>
                <a:close/>
              </a:path>
            </a:pathLst>
          </a:custGeom>
          <a:blipFill>
            <a:blip r:embed="rId3"/>
            <a:stretch>
              <a:fillRect l="-3156" r="-3156"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4" name="Group 4"/>
          <p:cNvGrpSpPr/>
          <p:nvPr/>
        </p:nvGrpSpPr>
        <p:grpSpPr>
          <a:xfrm>
            <a:off x="489532" y="1402628"/>
            <a:ext cx="17308937" cy="8481824"/>
            <a:chOff x="0" y="0"/>
            <a:chExt cx="4558732" cy="22338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58732" cy="2233896"/>
            </a:xfrm>
            <a:custGeom>
              <a:avLst/>
              <a:gdLst/>
              <a:ahLst/>
              <a:cxnLst/>
              <a:rect l="l" t="t" r="r" b="b"/>
              <a:pathLst>
                <a:path w="4558732" h="2233896">
                  <a:moveTo>
                    <a:pt x="5815" y="0"/>
                  </a:moveTo>
                  <a:lnTo>
                    <a:pt x="4552917" y="0"/>
                  </a:lnTo>
                  <a:cubicBezTo>
                    <a:pt x="4554460" y="0"/>
                    <a:pt x="4555939" y="613"/>
                    <a:pt x="4557029" y="1703"/>
                  </a:cubicBezTo>
                  <a:cubicBezTo>
                    <a:pt x="4558119" y="2794"/>
                    <a:pt x="4558732" y="4272"/>
                    <a:pt x="4558732" y="5815"/>
                  </a:cubicBezTo>
                  <a:lnTo>
                    <a:pt x="4558732" y="2228081"/>
                  </a:lnTo>
                  <a:cubicBezTo>
                    <a:pt x="4558732" y="2229624"/>
                    <a:pt x="4558119" y="2231103"/>
                    <a:pt x="4557029" y="2232193"/>
                  </a:cubicBezTo>
                  <a:cubicBezTo>
                    <a:pt x="4555939" y="2233283"/>
                    <a:pt x="4554460" y="2233896"/>
                    <a:pt x="4552917" y="2233896"/>
                  </a:cubicBezTo>
                  <a:lnTo>
                    <a:pt x="5815" y="2233896"/>
                  </a:lnTo>
                  <a:cubicBezTo>
                    <a:pt x="4272" y="2233896"/>
                    <a:pt x="2794" y="2233283"/>
                    <a:pt x="1703" y="2232193"/>
                  </a:cubicBezTo>
                  <a:cubicBezTo>
                    <a:pt x="613" y="2231103"/>
                    <a:pt x="0" y="2229624"/>
                    <a:pt x="0" y="2228081"/>
                  </a:cubicBezTo>
                  <a:lnTo>
                    <a:pt x="0" y="5815"/>
                  </a:lnTo>
                  <a:cubicBezTo>
                    <a:pt x="0" y="4272"/>
                    <a:pt x="613" y="2794"/>
                    <a:pt x="1703" y="1703"/>
                  </a:cubicBezTo>
                  <a:cubicBezTo>
                    <a:pt x="2794" y="613"/>
                    <a:pt x="4272" y="0"/>
                    <a:pt x="581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4558732" cy="23005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>
                <a:latin typeface="Kanit 1" panose="020B0604020202020204" charset="-34"/>
                <a:cs typeface="Kanit 1" panose="020B0604020202020204" charset="-34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609600" y="9884451"/>
            <a:ext cx="6950479" cy="805097"/>
          </a:xfrm>
          <a:custGeom>
            <a:avLst/>
            <a:gdLst/>
            <a:ahLst/>
            <a:cxnLst/>
            <a:rect l="l" t="t" r="r" b="b"/>
            <a:pathLst>
              <a:path w="6950479" h="805097">
                <a:moveTo>
                  <a:pt x="0" y="0"/>
                </a:moveTo>
                <a:lnTo>
                  <a:pt x="6950479" y="0"/>
                </a:lnTo>
                <a:lnTo>
                  <a:pt x="6950479" y="805098"/>
                </a:lnTo>
                <a:lnTo>
                  <a:pt x="0" y="805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8" name="Freeform 8"/>
          <p:cNvSpPr/>
          <p:nvPr/>
        </p:nvSpPr>
        <p:spPr>
          <a:xfrm>
            <a:off x="11114627" y="9900252"/>
            <a:ext cx="6950479" cy="805097"/>
          </a:xfrm>
          <a:custGeom>
            <a:avLst/>
            <a:gdLst/>
            <a:ahLst/>
            <a:cxnLst/>
            <a:rect l="l" t="t" r="r" b="b"/>
            <a:pathLst>
              <a:path w="6950479" h="805097">
                <a:moveTo>
                  <a:pt x="0" y="0"/>
                </a:moveTo>
                <a:lnTo>
                  <a:pt x="6950479" y="0"/>
                </a:lnTo>
                <a:lnTo>
                  <a:pt x="6950479" y="805097"/>
                </a:lnTo>
                <a:lnTo>
                  <a:pt x="0" y="8050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9" name="Freeform 9"/>
          <p:cNvSpPr/>
          <p:nvPr/>
        </p:nvSpPr>
        <p:spPr>
          <a:xfrm>
            <a:off x="16265437" y="160771"/>
            <a:ext cx="1799669" cy="908613"/>
          </a:xfrm>
          <a:custGeom>
            <a:avLst/>
            <a:gdLst/>
            <a:ahLst/>
            <a:cxnLst/>
            <a:rect l="l" t="t" r="r" b="b"/>
            <a:pathLst>
              <a:path w="1799669" h="908613">
                <a:moveTo>
                  <a:pt x="0" y="0"/>
                </a:moveTo>
                <a:lnTo>
                  <a:pt x="1799669" y="0"/>
                </a:lnTo>
                <a:lnTo>
                  <a:pt x="1799669" y="908614"/>
                </a:lnTo>
                <a:lnTo>
                  <a:pt x="0" y="9086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grpSp>
        <p:nvGrpSpPr>
          <p:cNvPr id="28" name="Group 28"/>
          <p:cNvGrpSpPr/>
          <p:nvPr/>
        </p:nvGrpSpPr>
        <p:grpSpPr>
          <a:xfrm rot="5400000">
            <a:off x="8670393" y="-8511729"/>
            <a:ext cx="1148715" cy="18489500"/>
            <a:chOff x="0" y="0"/>
            <a:chExt cx="302542" cy="486966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02542" cy="4869662"/>
            </a:xfrm>
            <a:custGeom>
              <a:avLst/>
              <a:gdLst/>
              <a:ahLst/>
              <a:cxnLst/>
              <a:rect l="l" t="t" r="r" b="b"/>
              <a:pathLst>
                <a:path w="302542" h="4869662">
                  <a:moveTo>
                    <a:pt x="0" y="0"/>
                  </a:moveTo>
                  <a:lnTo>
                    <a:pt x="302542" y="0"/>
                  </a:lnTo>
                  <a:lnTo>
                    <a:pt x="302542" y="4869662"/>
                  </a:lnTo>
                  <a:lnTo>
                    <a:pt x="0" y="486966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33333">
                  <a:srgbClr val="FFFFFF">
                    <a:alpha val="22440"/>
                  </a:srgbClr>
                </a:gs>
                <a:gs pos="66667">
                  <a:srgbClr val="FFFFFF">
                    <a:alpha val="34000"/>
                  </a:srgbClr>
                </a:gs>
                <a:gs pos="100000">
                  <a:srgbClr val="FFFFFF">
                    <a:alpha val="34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T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302542" cy="49077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89532" y="447270"/>
            <a:ext cx="1062509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400" b="1" dirty="0" err="1">
                <a:solidFill>
                  <a:srgbClr val="FFFFFF"/>
                </a:solidFill>
                <a:latin typeface="Kanit 1" panose="020B0604020202020204" charset="-34"/>
                <a:ea typeface="Kanit 2 Bold"/>
                <a:cs typeface="Kanit 1" panose="020B0604020202020204" charset="-34"/>
                <a:sym typeface="Kanit 2 Bold"/>
              </a:rPr>
              <a:t>แผนงานวิจัยและผลที่คาดว่าจะได้รับ</a:t>
            </a:r>
            <a:endParaRPr lang="en-US" sz="4400" b="1" dirty="0">
              <a:solidFill>
                <a:srgbClr val="FFFFFF"/>
              </a:solidFill>
              <a:latin typeface="Kanit 1" panose="020B0604020202020204" charset="-34"/>
              <a:ea typeface="Kanit 2 Bold"/>
              <a:cs typeface="Kanit 1" panose="020B0604020202020204" charset="-34"/>
              <a:sym typeface="Kanit 2 Bold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25684628-9E97-2BF3-51E8-D769EE5C9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107875"/>
              </p:ext>
            </p:extLst>
          </p:nvPr>
        </p:nvGraphicFramePr>
        <p:xfrm>
          <a:off x="796628" y="1854920"/>
          <a:ext cx="16729369" cy="49649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501759">
                  <a:extLst>
                    <a:ext uri="{9D8B030D-6E8A-4147-A177-3AD203B41FA5}">
                      <a16:colId xmlns:a16="http://schemas.microsoft.com/office/drawing/2014/main" val="1033771866"/>
                    </a:ext>
                  </a:extLst>
                </a:gridCol>
                <a:gridCol w="728025">
                  <a:extLst>
                    <a:ext uri="{9D8B030D-6E8A-4147-A177-3AD203B41FA5}">
                      <a16:colId xmlns:a16="http://schemas.microsoft.com/office/drawing/2014/main" val="2083938368"/>
                    </a:ext>
                  </a:extLst>
                </a:gridCol>
                <a:gridCol w="884804">
                  <a:extLst>
                    <a:ext uri="{9D8B030D-6E8A-4147-A177-3AD203B41FA5}">
                      <a16:colId xmlns:a16="http://schemas.microsoft.com/office/drawing/2014/main" val="1582895344"/>
                    </a:ext>
                  </a:extLst>
                </a:gridCol>
                <a:gridCol w="881488">
                  <a:extLst>
                    <a:ext uri="{9D8B030D-6E8A-4147-A177-3AD203B41FA5}">
                      <a16:colId xmlns:a16="http://schemas.microsoft.com/office/drawing/2014/main" val="2670269986"/>
                    </a:ext>
                  </a:extLst>
                </a:gridCol>
                <a:gridCol w="874864">
                  <a:extLst>
                    <a:ext uri="{9D8B030D-6E8A-4147-A177-3AD203B41FA5}">
                      <a16:colId xmlns:a16="http://schemas.microsoft.com/office/drawing/2014/main" val="3630361394"/>
                    </a:ext>
                  </a:extLst>
                </a:gridCol>
                <a:gridCol w="893814">
                  <a:extLst>
                    <a:ext uri="{9D8B030D-6E8A-4147-A177-3AD203B41FA5}">
                      <a16:colId xmlns:a16="http://schemas.microsoft.com/office/drawing/2014/main" val="2533700995"/>
                    </a:ext>
                  </a:extLst>
                </a:gridCol>
                <a:gridCol w="874864">
                  <a:extLst>
                    <a:ext uri="{9D8B030D-6E8A-4147-A177-3AD203B41FA5}">
                      <a16:colId xmlns:a16="http://schemas.microsoft.com/office/drawing/2014/main" val="3373256129"/>
                    </a:ext>
                  </a:extLst>
                </a:gridCol>
                <a:gridCol w="874864">
                  <a:extLst>
                    <a:ext uri="{9D8B030D-6E8A-4147-A177-3AD203B41FA5}">
                      <a16:colId xmlns:a16="http://schemas.microsoft.com/office/drawing/2014/main" val="4072731361"/>
                    </a:ext>
                  </a:extLst>
                </a:gridCol>
                <a:gridCol w="874864">
                  <a:extLst>
                    <a:ext uri="{9D8B030D-6E8A-4147-A177-3AD203B41FA5}">
                      <a16:colId xmlns:a16="http://schemas.microsoft.com/office/drawing/2014/main" val="47582287"/>
                    </a:ext>
                  </a:extLst>
                </a:gridCol>
                <a:gridCol w="874864">
                  <a:extLst>
                    <a:ext uri="{9D8B030D-6E8A-4147-A177-3AD203B41FA5}">
                      <a16:colId xmlns:a16="http://schemas.microsoft.com/office/drawing/2014/main" val="120541684"/>
                    </a:ext>
                  </a:extLst>
                </a:gridCol>
                <a:gridCol w="874864">
                  <a:extLst>
                    <a:ext uri="{9D8B030D-6E8A-4147-A177-3AD203B41FA5}">
                      <a16:colId xmlns:a16="http://schemas.microsoft.com/office/drawing/2014/main" val="3265067872"/>
                    </a:ext>
                  </a:extLst>
                </a:gridCol>
                <a:gridCol w="874864">
                  <a:extLst>
                    <a:ext uri="{9D8B030D-6E8A-4147-A177-3AD203B41FA5}">
                      <a16:colId xmlns:a16="http://schemas.microsoft.com/office/drawing/2014/main" val="1207269152"/>
                    </a:ext>
                  </a:extLst>
                </a:gridCol>
                <a:gridCol w="715431">
                  <a:extLst>
                    <a:ext uri="{9D8B030D-6E8A-4147-A177-3AD203B41FA5}">
                      <a16:colId xmlns:a16="http://schemas.microsoft.com/office/drawing/2014/main" val="3972822414"/>
                    </a:ext>
                  </a:extLst>
                </a:gridCol>
              </a:tblGrid>
              <a:tr h="476156">
                <a:tc rowSpan="2">
                  <a:txBody>
                    <a:bodyPr/>
                    <a:lstStyle/>
                    <a:p>
                      <a:pPr algn="ctr">
                        <a:tabLst>
                          <a:tab pos="733425" algn="l"/>
                        </a:tabLst>
                      </a:pPr>
                      <a:r>
                        <a:rPr lang="th-TH" sz="2000" b="1" dirty="0">
                          <a:solidFill>
                            <a:srgbClr val="00206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แผนงานวิจัย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tabLst>
                          <a:tab pos="733425" algn="l"/>
                        </a:tabLst>
                      </a:pPr>
                      <a:r>
                        <a:rPr lang="th-TH" sz="2000" b="1" dirty="0">
                          <a:solidFill>
                            <a:srgbClr val="00206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ช่วงระยะเวลาในการดำเนินงาน (เดือน)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060631"/>
                  </a:ext>
                </a:extLst>
              </a:tr>
              <a:tr h="47615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733425" algn="l"/>
                        </a:tabLs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1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733425" algn="l"/>
                        </a:tabLs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2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733425" algn="l"/>
                        </a:tabLs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3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733425" algn="l"/>
                        </a:tabLs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4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733425" algn="l"/>
                        </a:tabLs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5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733425" algn="l"/>
                        </a:tabLs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6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733425" algn="l"/>
                        </a:tabLs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7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733425" algn="l"/>
                        </a:tabLs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8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733425" algn="l"/>
                        </a:tabLs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9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733425" algn="l"/>
                        </a:tabLs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10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733425" algn="l"/>
                        </a:tabLs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11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733425" algn="l"/>
                        </a:tabLs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12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775971"/>
                  </a:ext>
                </a:extLst>
              </a:tr>
              <a:tr h="885909">
                <a:tc>
                  <a:txBody>
                    <a:bodyPr/>
                    <a:lstStyle/>
                    <a:p>
                      <a:pPr marL="84137" indent="0" algn="l">
                        <a:buFont typeface="Arial" panose="020B0604020202020204" pitchFamily="34" charset="0"/>
                        <a:buNone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1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. </a:t>
                      </a:r>
                      <a:endParaRPr lang="th-TH" sz="1800" b="0" dirty="0">
                        <a:solidFill>
                          <a:schemeClr val="tx1"/>
                        </a:solidFill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solidFill>
                          <a:srgbClr val="000000"/>
                        </a:solidFill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 dirty="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2588414"/>
                  </a:ext>
                </a:extLst>
              </a:tr>
              <a:tr h="793593">
                <a:tc>
                  <a:txBody>
                    <a:bodyPr/>
                    <a:lstStyle/>
                    <a:p>
                      <a:pPr marL="92075" indent="-7938" algn="l">
                        <a:buFont typeface="Arial" panose="020B0604020202020204" pitchFamily="34" charset="0"/>
                        <a:buNone/>
                        <a:tabLst>
                          <a:tab pos="733425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2.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solidFill>
                          <a:srgbClr val="000000"/>
                        </a:solidFill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5743379"/>
                  </a:ext>
                </a:extLst>
              </a:tr>
              <a:tr h="666618">
                <a:tc>
                  <a:txBody>
                    <a:bodyPr/>
                    <a:lstStyle/>
                    <a:p>
                      <a:pPr marL="92075" indent="-7938" algn="l">
                        <a:buFont typeface="Arial" panose="020B0604020202020204" pitchFamily="34" charset="0"/>
                        <a:buNone/>
                        <a:tabLst>
                          <a:tab pos="733425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3.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solidFill>
                          <a:srgbClr val="000000"/>
                        </a:solidFill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 dirty="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 dirty="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 </a:t>
                      </a: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8042748"/>
                  </a:ext>
                </a:extLst>
              </a:tr>
              <a:tr h="999928">
                <a:tc>
                  <a:txBody>
                    <a:bodyPr/>
                    <a:lstStyle/>
                    <a:p>
                      <a:pPr marL="92075" indent="-7938" algn="l">
                        <a:buFont typeface="Arial" panose="020B0604020202020204" pitchFamily="34" charset="0"/>
                        <a:buNone/>
                        <a:tabLst>
                          <a:tab pos="733425" algn="l"/>
                        </a:tabLs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4.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solidFill>
                          <a:srgbClr val="000000"/>
                        </a:solidFill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6895594"/>
                  </a:ext>
                </a:extLst>
              </a:tr>
              <a:tr h="666618">
                <a:tc>
                  <a:txBody>
                    <a:bodyPr/>
                    <a:lstStyle/>
                    <a:p>
                      <a:pPr marL="92075" indent="-7938" algn="l">
                        <a:buFont typeface="Arial" panose="020B0604020202020204" pitchFamily="34" charset="0"/>
                        <a:buNone/>
                        <a:tabLst>
                          <a:tab pos="733425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Kanit 1" panose="020B0604020202020204" charset="-34"/>
                          <a:ea typeface="Times New Roman" panose="02020603050405020304" pitchFamily="18" charset="0"/>
                          <a:cs typeface="Kanit 1" panose="020B0604020202020204" charset="-34"/>
                        </a:rPr>
                        <a:t>5.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solidFill>
                          <a:srgbClr val="000000"/>
                        </a:solidFill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 dirty="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733425" algn="l"/>
                        </a:tabLst>
                      </a:pPr>
                      <a:endParaRPr lang="en-US" sz="2000" dirty="0">
                        <a:effectLst/>
                        <a:latin typeface="Kanit 1" panose="020B0604020202020204" charset="-34"/>
                        <a:ea typeface="Times New Roman" panose="02020603050405020304" pitchFamily="18" charset="0"/>
                        <a:cs typeface="Kanit 1" panose="020B060402020202020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9240603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625577AF-7F9C-532F-228F-DED78BF0EDDB}"/>
              </a:ext>
            </a:extLst>
          </p:cNvPr>
          <p:cNvSpPr txBox="1"/>
          <p:nvPr/>
        </p:nvSpPr>
        <p:spPr>
          <a:xfrm>
            <a:off x="11650514" y="5406097"/>
            <a:ext cx="3367886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>
                <a:solidFill>
                  <a:schemeClr val="tx1"/>
                </a:solidFill>
                <a:latin typeface="Kanit 1" panose="020B0604020202020204" charset="-34"/>
                <a:cs typeface="Kanit 1" panose="020B0604020202020204" charset="-34"/>
              </a:rPr>
              <a:t>ผลที่ได้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4F11347-6403-6C58-E428-E04ACF831B2E}"/>
              </a:ext>
            </a:extLst>
          </p:cNvPr>
          <p:cNvCxnSpPr>
            <a:cxnSpLocks/>
          </p:cNvCxnSpPr>
          <p:nvPr/>
        </p:nvCxnSpPr>
        <p:spPr>
          <a:xfrm>
            <a:off x="7299295" y="3309320"/>
            <a:ext cx="3303586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144F272-67E3-1635-199A-0B8B1535D3D0}"/>
              </a:ext>
            </a:extLst>
          </p:cNvPr>
          <p:cNvSpPr txBox="1"/>
          <p:nvPr/>
        </p:nvSpPr>
        <p:spPr>
          <a:xfrm>
            <a:off x="12460447" y="4314707"/>
            <a:ext cx="2803672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Kanit 1" panose="020B0604020202020204" charset="-34"/>
                <a:cs typeface="Kanit 1" panose="020B0604020202020204" charset="-34"/>
              </a:rPr>
              <a:t>ผลที่ได้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447EC0-4F07-6E01-28EA-8826B903B67F}"/>
              </a:ext>
            </a:extLst>
          </p:cNvPr>
          <p:cNvCxnSpPr>
            <a:cxnSpLocks/>
          </p:cNvCxnSpPr>
          <p:nvPr/>
        </p:nvCxnSpPr>
        <p:spPr>
          <a:xfrm>
            <a:off x="8162565" y="4053971"/>
            <a:ext cx="4029435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9F999C2-CA63-1F33-2145-47E489881D25}"/>
              </a:ext>
            </a:extLst>
          </p:cNvPr>
          <p:cNvSpPr txBox="1"/>
          <p:nvPr/>
        </p:nvSpPr>
        <p:spPr>
          <a:xfrm>
            <a:off x="10846721" y="3136028"/>
            <a:ext cx="3303586" cy="3385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>
                <a:solidFill>
                  <a:schemeClr val="tx1"/>
                </a:solidFill>
                <a:latin typeface="Kanit 1" panose="020B0604020202020204" charset="-34"/>
                <a:cs typeface="Kanit 1" panose="020B0604020202020204" charset="-34"/>
              </a:rPr>
              <a:t>ผลที่ได้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CF92C3E-CCDE-D492-EFC1-BA4CB43A006B}"/>
              </a:ext>
            </a:extLst>
          </p:cNvPr>
          <p:cNvCxnSpPr>
            <a:cxnSpLocks/>
          </p:cNvCxnSpPr>
          <p:nvPr/>
        </p:nvCxnSpPr>
        <p:spPr>
          <a:xfrm>
            <a:off x="8177645" y="4838700"/>
            <a:ext cx="4014355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4F79171-1940-5DA9-BDFB-E6EE16ED1800}"/>
              </a:ext>
            </a:extLst>
          </p:cNvPr>
          <p:cNvCxnSpPr>
            <a:cxnSpLocks/>
          </p:cNvCxnSpPr>
          <p:nvPr/>
        </p:nvCxnSpPr>
        <p:spPr>
          <a:xfrm>
            <a:off x="8162565" y="5643540"/>
            <a:ext cx="2991331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3805AD7-00CB-70BA-41CC-DC5D5286F0DD}"/>
              </a:ext>
            </a:extLst>
          </p:cNvPr>
          <p:cNvCxnSpPr>
            <a:cxnSpLocks/>
          </p:cNvCxnSpPr>
          <p:nvPr/>
        </p:nvCxnSpPr>
        <p:spPr>
          <a:xfrm>
            <a:off x="10793414" y="6515100"/>
            <a:ext cx="3303586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3C573C6-5CDC-7C63-75E3-3497BA7C0E8E}"/>
              </a:ext>
            </a:extLst>
          </p:cNvPr>
          <p:cNvSpPr txBox="1"/>
          <p:nvPr/>
        </p:nvSpPr>
        <p:spPr>
          <a:xfrm>
            <a:off x="14363170" y="6362995"/>
            <a:ext cx="2228786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Kanit 1" panose="020B0604020202020204" charset="-34"/>
                <a:cs typeface="Kanit 1" panose="020B0604020202020204" charset="-34"/>
              </a:rPr>
              <a:t>ผลที่ได้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cb3ba4-ebf5-44f9-b059-6e113c93a9ae">
      <Terms xmlns="http://schemas.microsoft.com/office/infopath/2007/PartnerControls"/>
    </lcf76f155ced4ddcb4097134ff3c332f>
    <TaxCatchAll xmlns="2e23d928-011f-4edd-8073-14a50f15488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C44861D52C78BA408B421A59C85FBE0B" ma:contentTypeVersion="19" ma:contentTypeDescription="สร้างเอกสารใหม่" ma:contentTypeScope="" ma:versionID="4e2eb7a45a5105575bca9a6072b26a7f">
  <xsd:schema xmlns:xsd="http://www.w3.org/2001/XMLSchema" xmlns:xs="http://www.w3.org/2001/XMLSchema" xmlns:p="http://schemas.microsoft.com/office/2006/metadata/properties" xmlns:ns2="abcb3ba4-ebf5-44f9-b059-6e113c93a9ae" xmlns:ns3="2e23d928-011f-4edd-8073-14a50f154886" targetNamespace="http://schemas.microsoft.com/office/2006/metadata/properties" ma:root="true" ma:fieldsID="687068998956b820bd6550850442efc8" ns2:_="" ns3:_="">
    <xsd:import namespace="abcb3ba4-ebf5-44f9-b059-6e113c93a9ae"/>
    <xsd:import namespace="2e23d928-011f-4edd-8073-14a50f1548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b3ba4-ebf5-44f9-b059-6e113c93a9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แท็กรูป" ma:readOnly="false" ma:fieldId="{5cf76f15-5ced-4ddc-b409-7134ff3c332f}" ma:taxonomyMulti="true" ma:sspId="b760033a-948c-49fe-8d86-0a057f7ec9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3d928-011f-4edd-8073-14a50f1548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ef9c253-c3d1-4479-b6e5-70114d0ff2dc}" ma:internalName="TaxCatchAll" ma:showField="CatchAllData" ma:web="2e23d928-011f-4edd-8073-14a50f1548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5AAAA3-3260-49DE-B9CC-9B30EC54E1ED}">
  <ds:schemaRefs>
    <ds:schemaRef ds:uri="http://schemas.microsoft.com/office/2006/metadata/properties"/>
    <ds:schemaRef ds:uri="http://schemas.microsoft.com/office/infopath/2007/PartnerControls"/>
    <ds:schemaRef ds:uri="abcb3ba4-ebf5-44f9-b059-6e113c93a9ae"/>
    <ds:schemaRef ds:uri="2e23d928-011f-4edd-8073-14a50f154886"/>
  </ds:schemaRefs>
</ds:datastoreItem>
</file>

<file path=customXml/itemProps2.xml><?xml version="1.0" encoding="utf-8"?>
<ds:datastoreItem xmlns:ds="http://schemas.openxmlformats.org/officeDocument/2006/customXml" ds:itemID="{8ED7CA6F-1A72-4212-9D73-2F93C25E7F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9386A1-B2F0-4A37-A139-6BB484A225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cb3ba4-ebf5-44f9-b059-6e113c93a9ae"/>
    <ds:schemaRef ds:uri="2e23d928-011f-4edd-8073-14a50f1548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1271</Words>
  <Application>Microsoft Office PowerPoint</Application>
  <PresentationFormat>Custom</PresentationFormat>
  <Paragraphs>244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Kanit 1</vt:lpstr>
      <vt:lpstr>Arial</vt:lpstr>
      <vt:lpstr>Kanit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กลั่นกรอง</dc:title>
  <dc:creator>Nischanade Chitapanya</dc:creator>
  <cp:lastModifiedBy>Nischanade Chitapanya</cp:lastModifiedBy>
  <cp:revision>8</cp:revision>
  <dcterms:created xsi:type="dcterms:W3CDTF">2006-08-16T00:00:00Z</dcterms:created>
  <dcterms:modified xsi:type="dcterms:W3CDTF">2026-02-11T09:09:29Z</dcterms:modified>
  <dc:identifier>DAG4G5USAkw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0x010100C44861D52C78BA408B421A59C85FBE0B</vt:lpwstr>
  </property>
  <property fmtid="{D5CDD505-2E9C-101B-9397-08002B2CF9AE}" pid="3" name="MediaServiceImageTags">
    <vt:lpwstr/>
  </property>
</Properties>
</file>