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147378167" r:id="rId3"/>
    <p:sldId id="2147378168" r:id="rId4"/>
    <p:sldId id="268" r:id="rId5"/>
    <p:sldId id="1001" r:id="rId6"/>
    <p:sldId id="1036" r:id="rId7"/>
    <p:sldId id="994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59BAB-2EB2-4249-AB4E-AA091AF29C03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FAC1-5899-4187-96A8-4DA6CEE273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912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0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4F5984-E67E-A14C-F452-03601A3D5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FE5EBC8-D181-6A82-C751-363BCD50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D043BBD-581F-6283-61EE-A2E7EC45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BAC3D0F-ACA0-A306-D3AC-A9A7710D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1745017-EB6B-985F-285D-B36DBA5D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3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EC45DC-F7E9-03B7-CD47-F1981BEB5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0E660A9-BE3A-EECB-C65C-9E1DA8346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7982769-5337-DA0F-9FB7-10FEF7A7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AD2A1C4-8675-5BDB-4370-25CCA698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3944644-ED4E-DCFB-3618-95A03C5C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2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8E12D26-4FCA-3AAB-707B-F7475000B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C590A5D-9EC6-53A8-6565-AD46189F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1F92E7A-AA95-9CCF-FFBF-8F89167F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9B1AB60-2D23-B19B-2066-905AA0B0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49C9BBE-459B-E201-507D-CC472C68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17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B6621C-AA09-6744-EC3E-E79C0C25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AE50F8-F98D-EDEF-E56C-2DE72FE21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C0067C-C6CA-1463-3523-0D3B5BEF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9EC2766-015A-ABBE-D050-2A78BE84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81B6B9E-D334-EEDC-C382-F39B0A30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73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FD6E6E-4C0D-9BDD-871E-058EF733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420F0B-4C2B-A60C-70AF-B4FA580F4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9C7095A-552B-F5FA-8E55-C6BDE268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37F1C3-D9FE-C1C5-547E-BABA7F29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FAB655-A4BD-2891-B767-DACD6F6D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5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9B73A3-1A00-16F2-6137-C8C48C1F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4669E2-15B4-9A96-F038-537F1F786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C0601AA-D205-4E32-96A5-9776F31C6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B3E9DE0-6754-74A2-D609-C08D1299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BA1031A-2BB2-DB61-1ACF-A442E97C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A057B6B-5A31-AEE3-D66F-E6008C33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0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E5F37E-7C6A-BB78-A0C0-3C4579AA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56D9CA0-9778-C532-03F8-9BE85552D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F8F7496-674C-9ABC-217C-E9BBA8F85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1E63F1D-DD69-218F-0B52-017B36A54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51F4CCE-54D5-2720-B28E-B03832E80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12554FC-D507-FBEC-DA89-0422FEC3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C0C063E-8CA8-DA9E-4D98-EA8676D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0DFD2A6-206A-1F5F-B998-E1A17295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051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5A0192-3608-7522-97C6-069D67FA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F2D02BD-1698-DFFC-6946-7F8DBFF5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E46866B-FBFD-E7B9-4137-F41A4556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A325AD7-7475-04C7-8BDB-4C7E8B9F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82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CB5D14D4-A067-C946-C12D-87C2D9DD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F3AA195-7F25-319C-13A2-98D8C1D4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72C5E98-9C05-DC96-030F-8CAC1398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082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C6D3241-A557-754C-F830-1B5F0F78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6D71EC-4D77-AC20-1CEA-68F03E750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98FD48C-B51F-339F-9D46-43BF64751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2F149A7-8BA9-1214-C734-5FD6CF0B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821671D-A460-275A-6839-E2F8B726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655205-DEBE-9F45-4BBB-4804C7F2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646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796EC91-F40B-CDE9-BC15-A4FD88EE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D2BF755-BE0B-D20F-BD28-2D02C4CD53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F2B3797-1911-7023-C8D6-D5F599245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3086AE7-DCE3-5546-9D08-E1CA2CA2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80176FB-EBBE-0BFC-428B-943CDFB3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5516946-8CE9-1ACC-2545-8A2EBE0B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48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E96B287-43C6-BDA1-E986-7955E175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C8B954C-B353-9C72-0763-68883DDF1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01B687C-C233-0B24-79EF-E3A7BE20B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6499-0ECD-4A0F-A0CC-6807FD8160A5}" type="datetimeFigureOut">
              <a:rPr lang="th-TH" smtClean="0"/>
              <a:t>19/02/67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CBE725-1293-2327-D8C3-274A3916B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316C1B-EBAC-04D8-7FDF-BB5F03641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DB8E-3798-4CE3-A476-7406C5C1206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38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4617F2-A11B-5E21-E7F4-356BAABB5A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การวิเคราะห์ความคุ้มค่าทางเศรษฐศาสตร์</a:t>
            </a:r>
            <a:br>
              <a:rPr lang="th-TH" dirty="0"/>
            </a:br>
            <a:r>
              <a:rPr lang="th-TH" dirty="0"/>
              <a:t>(ดำเนินการโดยภาคเอกชน)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AA58B2E-A6A5-D18D-A294-CB5656AE2F1E}"/>
              </a:ext>
            </a:extLst>
          </p:cNvPr>
          <p:cNvSpPr txBox="1"/>
          <p:nvPr/>
        </p:nvSpPr>
        <p:spPr>
          <a:xfrm>
            <a:off x="171450" y="6088558"/>
            <a:ext cx="118491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i="1" dirty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ท่านสามารถนัดหมายเพื่อรับคำแนะนำในการเขียนข้อเสนอโครงการได้ที่ “สำนักงานที่ปรึกษาสำนักประสานงาน โครงการการพัฒนาอุตสาหกรรมระบบคมนาคมแห่งอนาคต ภายใต้แผนงานกลุ่มระบบคมนาคมแห่งอนาคต" E-</a:t>
            </a:r>
            <a:r>
              <a:rPr lang="th-TH" sz="2000" i="1" dirty="0" err="1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mail</a:t>
            </a:r>
            <a:r>
              <a:rPr lang="th-TH" sz="2000" i="1" dirty="0">
                <a:effectLst/>
                <a:latin typeface="Cordia New" panose="020B0304020202020204" pitchFamily="34" charset="-34"/>
                <a:ea typeface="Times New Roman" panose="02020603050405020304" pitchFamily="18" charset="0"/>
                <a:cs typeface="+mj-cs"/>
              </a:rPr>
              <a:t>: futuremobility.pre@gmail.com</a:t>
            </a:r>
            <a:endParaRPr lang="en-US" sz="2000" i="1" dirty="0">
              <a:effectLst/>
              <a:latin typeface="Cordia New" panose="020B0304020202020204" pitchFamily="34" charset="-34"/>
              <a:ea typeface="Times New Roman" panose="02020603050405020304" pitchFamily="18" charset="0"/>
              <a:cs typeface="+mj-cs"/>
            </a:endParaRPr>
          </a:p>
          <a:p>
            <a:pPr algn="thaiDist"/>
            <a:endParaRPr lang="en-US" sz="1800" i="1" dirty="0">
              <a:effectLst/>
              <a:latin typeface="Cordia New" panose="020B0304020202020204" pitchFamily="34" charset="-34"/>
              <a:ea typeface="Times New Roman" panose="02020603050405020304" pitchFamily="18" charset="0"/>
              <a:cs typeface="+mj-cs"/>
            </a:endParaRPr>
          </a:p>
          <a:p>
            <a:endParaRPr lang="th-TH" sz="1800" i="1" dirty="0">
              <a:cs typeface="+mj-cs"/>
            </a:endParaRPr>
          </a:p>
          <a:p>
            <a:endParaRPr lang="th-TH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701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97B210-05C5-CBB4-C81D-F22A9C03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D3BA-CDB9-4EF6-8AE1-2C798F60D847}" type="slidenum">
              <a:rPr lang="th-TH" smtClean="0"/>
              <a:t>2</a:t>
            </a:fld>
            <a:endParaRPr lang="th-TH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DBA07F8-F418-187F-5A57-008F21973784}"/>
              </a:ext>
            </a:extLst>
          </p:cNvPr>
          <p:cNvGrpSpPr/>
          <p:nvPr/>
        </p:nvGrpSpPr>
        <p:grpSpPr>
          <a:xfrm>
            <a:off x="-8604" y="-33688"/>
            <a:ext cx="4051846" cy="6891688"/>
            <a:chOff x="97619" y="29374"/>
            <a:chExt cx="4051846" cy="689168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9F2CE01-7AD5-2113-464D-125B445E58D6}"/>
                </a:ext>
              </a:extLst>
            </p:cNvPr>
            <p:cNvSpPr/>
            <p:nvPr/>
          </p:nvSpPr>
          <p:spPr>
            <a:xfrm>
              <a:off x="97619" y="362607"/>
              <a:ext cx="4051846" cy="655845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1DF386C-FDBA-81B3-5480-6E333E2EDF32}"/>
                </a:ext>
              </a:extLst>
            </p:cNvPr>
            <p:cNvSpPr/>
            <p:nvPr/>
          </p:nvSpPr>
          <p:spPr>
            <a:xfrm>
              <a:off x="708902" y="29374"/>
              <a:ext cx="2701159" cy="40011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Kanit Black" pitchFamily="2" charset="-34"/>
                  <a:ea typeface="+mn-ea"/>
                  <a:cs typeface="Kanit Black" pitchFamily="2" charset="-34"/>
                </a:rPr>
                <a:t>Market Feasibility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B8606763-A0B3-F4E2-8C18-F01F9FAEAE73}"/>
              </a:ext>
            </a:extLst>
          </p:cNvPr>
          <p:cNvSpPr/>
          <p:nvPr/>
        </p:nvSpPr>
        <p:spPr>
          <a:xfrm>
            <a:off x="4095330" y="299545"/>
            <a:ext cx="4025382" cy="65584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62DA99-1E84-ED8C-002D-5F35A560237F}"/>
              </a:ext>
            </a:extLst>
          </p:cNvPr>
          <p:cNvSpPr/>
          <p:nvPr/>
        </p:nvSpPr>
        <p:spPr>
          <a:xfrm>
            <a:off x="4577251" y="-13964"/>
            <a:ext cx="2885101" cy="444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 Black" pitchFamily="2" charset="-34"/>
                <a:ea typeface="+mn-ea"/>
                <a:cs typeface="Kanit Black" pitchFamily="2" charset="-34"/>
              </a:rPr>
              <a:t>Technology Feasibility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2554F9-1896-5818-DCDD-4EF170C470B8}"/>
              </a:ext>
            </a:extLst>
          </p:cNvPr>
          <p:cNvSpPr/>
          <p:nvPr/>
        </p:nvSpPr>
        <p:spPr>
          <a:xfrm>
            <a:off x="8171141" y="297372"/>
            <a:ext cx="4025382" cy="6558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0B0742-ABA0-D8AF-AB94-111AEEC824DA}"/>
              </a:ext>
            </a:extLst>
          </p:cNvPr>
          <p:cNvSpPr/>
          <p:nvPr/>
        </p:nvSpPr>
        <p:spPr>
          <a:xfrm>
            <a:off x="8886503" y="-13964"/>
            <a:ext cx="2701159" cy="4583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nit Black" pitchFamily="2" charset="-34"/>
                <a:ea typeface="+mn-ea"/>
                <a:cs typeface="Kanit Black" pitchFamily="2" charset="-34"/>
              </a:rPr>
              <a:t>Financial Feasibility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B9D54E-252C-58BE-19B7-DFF3B3A93860}"/>
              </a:ext>
            </a:extLst>
          </p:cNvPr>
          <p:cNvGrpSpPr/>
          <p:nvPr/>
        </p:nvGrpSpPr>
        <p:grpSpPr>
          <a:xfrm>
            <a:off x="133965" y="450016"/>
            <a:ext cx="2354197" cy="400110"/>
            <a:chOff x="2626166" y="679040"/>
            <a:chExt cx="2354197" cy="40011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76F0661-F5C7-7294-A7B1-A9AADE4B2737}"/>
                </a:ext>
              </a:extLst>
            </p:cNvPr>
            <p:cNvSpPr/>
            <p:nvPr/>
          </p:nvSpPr>
          <p:spPr>
            <a:xfrm>
              <a:off x="2655193" y="741834"/>
              <a:ext cx="2092919" cy="24623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5800706-F6ED-A2C5-51BD-99DEE942D031}"/>
                </a:ext>
              </a:extLst>
            </p:cNvPr>
            <p:cNvSpPr txBox="1"/>
            <p:nvPr/>
          </p:nvSpPr>
          <p:spPr>
            <a:xfrm>
              <a:off x="2626166" y="679040"/>
              <a:ext cx="235419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9388" marR="0" lvl="0" indent="-1793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Market Size &amp; Growth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4E0832-B618-5DFD-5B37-C6728CE10D56}"/>
              </a:ext>
            </a:extLst>
          </p:cNvPr>
          <p:cNvGrpSpPr/>
          <p:nvPr/>
        </p:nvGrpSpPr>
        <p:grpSpPr>
          <a:xfrm>
            <a:off x="145213" y="2097236"/>
            <a:ext cx="2149525" cy="400110"/>
            <a:chOff x="17318" y="639201"/>
            <a:chExt cx="2149525" cy="400110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CDCF312-3380-B8DC-4845-7FF73930DC05}"/>
                </a:ext>
              </a:extLst>
            </p:cNvPr>
            <p:cNvSpPr/>
            <p:nvPr/>
          </p:nvSpPr>
          <p:spPr>
            <a:xfrm>
              <a:off x="30479" y="705018"/>
              <a:ext cx="2123204" cy="24635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866899-67BA-8FC7-F729-FC389F06F779}"/>
                </a:ext>
              </a:extLst>
            </p:cNvPr>
            <p:cNvSpPr txBox="1"/>
            <p:nvPr/>
          </p:nvSpPr>
          <p:spPr>
            <a:xfrm>
              <a:off x="17318" y="639201"/>
              <a:ext cx="21495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marR="0" lvl="0" indent="-1793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Potential Customers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643E81-428A-EAE7-E382-801B88BC7ECA}"/>
              </a:ext>
            </a:extLst>
          </p:cNvPr>
          <p:cNvGrpSpPr/>
          <p:nvPr/>
        </p:nvGrpSpPr>
        <p:grpSpPr>
          <a:xfrm>
            <a:off x="158374" y="3694136"/>
            <a:ext cx="2533908" cy="400110"/>
            <a:chOff x="49408" y="1998500"/>
            <a:chExt cx="2533908" cy="40011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F7697BD-D14B-D00F-400B-26561A6039D8}"/>
                </a:ext>
              </a:extLst>
            </p:cNvPr>
            <p:cNvSpPr/>
            <p:nvPr/>
          </p:nvSpPr>
          <p:spPr>
            <a:xfrm>
              <a:off x="83125" y="2063545"/>
              <a:ext cx="2136577" cy="24623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BD2B2F-E5F8-A65D-CD08-C4C800A88A40}"/>
                </a:ext>
              </a:extLst>
            </p:cNvPr>
            <p:cNvSpPr txBox="1"/>
            <p:nvPr/>
          </p:nvSpPr>
          <p:spPr>
            <a:xfrm>
              <a:off x="49408" y="1998500"/>
              <a:ext cx="25339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2563" marR="0" lvl="0" indent="-182563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Accessibility to market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6906C4B-0E08-07E2-3221-908DA4C128C3}"/>
              </a:ext>
            </a:extLst>
          </p:cNvPr>
          <p:cNvGrpSpPr/>
          <p:nvPr/>
        </p:nvGrpSpPr>
        <p:grpSpPr>
          <a:xfrm>
            <a:off x="173474" y="5182556"/>
            <a:ext cx="2155424" cy="400110"/>
            <a:chOff x="2621312" y="2079873"/>
            <a:chExt cx="2155424" cy="40011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A109F60-E410-9183-B048-82B7CD834CBD}"/>
                </a:ext>
              </a:extLst>
            </p:cNvPr>
            <p:cNvSpPr/>
            <p:nvPr/>
          </p:nvSpPr>
          <p:spPr>
            <a:xfrm>
              <a:off x="2621312" y="2129687"/>
              <a:ext cx="2155424" cy="279205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D5B4E8-FA77-CF32-93B9-62B18CAD8E9E}"/>
                </a:ext>
              </a:extLst>
            </p:cNvPr>
            <p:cNvSpPr txBox="1"/>
            <p:nvPr/>
          </p:nvSpPr>
          <p:spPr>
            <a:xfrm>
              <a:off x="2667321" y="2079873"/>
              <a:ext cx="17393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Competition</a:t>
              </a:r>
            </a:p>
          </p:txBody>
        </p:sp>
      </p:grpSp>
      <p:pic>
        <p:nvPicPr>
          <p:cNvPr id="28" name="Picture 27" descr="A group of people working on a pie chart&#10;&#10;Description automatically generated">
            <a:extLst>
              <a:ext uri="{FF2B5EF4-FFF2-40B4-BE49-F238E27FC236}">
                <a16:creationId xmlns:a16="http://schemas.microsoft.com/office/drawing/2014/main" id="{BC43FDA4-F7F3-9F07-590D-29D39B7EA7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897" b="90000" l="10000" r="90000">
                        <a14:foregroundMark x1="39000" y1="5897" x2="34800" y2="14359"/>
                        <a14:foregroundMark x1="58900" y1="15385" x2="68800" y2="31667"/>
                        <a14:foregroundMark x1="74400" y1="65641" x2="71100" y2="76538"/>
                        <a14:foregroundMark x1="52700" y1="55641" x2="52400" y2="62179"/>
                        <a14:foregroundMark x1="55800" y1="57949" x2="56200" y2="664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16" r="11439" b="11589"/>
          <a:stretch/>
        </p:blipFill>
        <p:spPr>
          <a:xfrm>
            <a:off x="3017002" y="29489"/>
            <a:ext cx="1003975" cy="899806"/>
          </a:xfrm>
          <a:prstGeom prst="rect">
            <a:avLst/>
          </a:prstGeom>
        </p:spPr>
      </p:pic>
      <p:pic>
        <p:nvPicPr>
          <p:cNvPr id="30" name="Picture 29" descr="A computer and tablet with gears and icons&#10;&#10;Description automatically generated with medium confidence">
            <a:extLst>
              <a:ext uri="{FF2B5EF4-FFF2-40B4-BE49-F238E27FC236}">
                <a16:creationId xmlns:a16="http://schemas.microsoft.com/office/drawing/2014/main" id="{96EB51D3-4229-14C3-C223-79884A180F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44" y="0"/>
            <a:ext cx="1000894" cy="721399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0B54C58D-4725-1846-889D-2D5422D78EAF}"/>
              </a:ext>
            </a:extLst>
          </p:cNvPr>
          <p:cNvGrpSpPr/>
          <p:nvPr/>
        </p:nvGrpSpPr>
        <p:grpSpPr>
          <a:xfrm>
            <a:off x="4214219" y="428908"/>
            <a:ext cx="2345401" cy="400110"/>
            <a:chOff x="127637" y="5255284"/>
            <a:chExt cx="2345401" cy="40011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94C19E4-2D1F-5B7B-CE38-EF83DBE83867}"/>
                </a:ext>
              </a:extLst>
            </p:cNvPr>
            <p:cNvSpPr/>
            <p:nvPr/>
          </p:nvSpPr>
          <p:spPr>
            <a:xfrm>
              <a:off x="130628" y="5315610"/>
              <a:ext cx="2336841" cy="24665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CAEB363-AAA8-4490-7404-524E544251E0}"/>
                </a:ext>
              </a:extLst>
            </p:cNvPr>
            <p:cNvSpPr txBox="1"/>
            <p:nvPr/>
          </p:nvSpPr>
          <p:spPr>
            <a:xfrm>
              <a:off x="127637" y="5255284"/>
              <a:ext cx="23454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marR="0" lvl="0" indent="-265113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Technology Evaluation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B5DDB0F-1E79-DC74-D6A9-133C6EBBA30F}"/>
              </a:ext>
            </a:extLst>
          </p:cNvPr>
          <p:cNvGrpSpPr/>
          <p:nvPr/>
        </p:nvGrpSpPr>
        <p:grpSpPr>
          <a:xfrm>
            <a:off x="4182216" y="5241625"/>
            <a:ext cx="2294580" cy="400110"/>
            <a:chOff x="9947721" y="5304346"/>
            <a:chExt cx="2294580" cy="400110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328965F3-46E9-0BF3-3F3C-363BA215DB30}"/>
                </a:ext>
              </a:extLst>
            </p:cNvPr>
            <p:cNvSpPr/>
            <p:nvPr/>
          </p:nvSpPr>
          <p:spPr>
            <a:xfrm>
              <a:off x="9947721" y="5365876"/>
              <a:ext cx="2294580" cy="26190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BEB491-D145-7DF7-5C7C-6DA2ECA0B128}"/>
                </a:ext>
              </a:extLst>
            </p:cNvPr>
            <p:cNvSpPr txBox="1"/>
            <p:nvPr/>
          </p:nvSpPr>
          <p:spPr>
            <a:xfrm>
              <a:off x="9977560" y="5304346"/>
              <a:ext cx="1747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Cost Estimation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B1DB34C-94C3-5559-2385-2949579E3D88}"/>
              </a:ext>
            </a:extLst>
          </p:cNvPr>
          <p:cNvGrpSpPr/>
          <p:nvPr/>
        </p:nvGrpSpPr>
        <p:grpSpPr>
          <a:xfrm>
            <a:off x="4225945" y="3925092"/>
            <a:ext cx="3965471" cy="400110"/>
            <a:chOff x="7471345" y="4638106"/>
            <a:chExt cx="2709485" cy="400110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AF69467D-73A4-2DD7-B70C-45AB5A990086}"/>
                </a:ext>
              </a:extLst>
            </p:cNvPr>
            <p:cNvSpPr/>
            <p:nvPr/>
          </p:nvSpPr>
          <p:spPr>
            <a:xfrm>
              <a:off x="7473275" y="4676718"/>
              <a:ext cx="2293101" cy="287918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E7602DA-51DB-158E-4A66-4F6EBDCDDFD6}"/>
                </a:ext>
              </a:extLst>
            </p:cNvPr>
            <p:cNvSpPr txBox="1"/>
            <p:nvPr/>
          </p:nvSpPr>
          <p:spPr>
            <a:xfrm>
              <a:off x="7471345" y="4638106"/>
              <a:ext cx="270948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Technology Acquisition</a:t>
              </a:r>
              <a:r>
                <a:rPr lang="en-US" sz="20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(</a:t>
              </a:r>
              <a:r>
                <a:rPr lang="en-US" sz="1400" b="1" dirty="0">
                  <a:solidFill>
                    <a:prstClr val="black"/>
                  </a:solidFill>
                  <a:highlight>
                    <a:srgbClr val="C0C0C0"/>
                  </a:highlight>
                  <a:latin typeface="Browallia New" panose="020B0604020202020204" pitchFamily="34" charset="-34"/>
                  <a:cs typeface="Browallia New" panose="020B0604020202020204" pitchFamily="34" charset="-34"/>
                </a:rPr>
                <a:t>Build or Collaborate or Buy)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C0C0C0"/>
                  </a:highlight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D26D58-334C-F06A-A969-AFBC9A404418}"/>
              </a:ext>
            </a:extLst>
          </p:cNvPr>
          <p:cNvGrpSpPr/>
          <p:nvPr/>
        </p:nvGrpSpPr>
        <p:grpSpPr>
          <a:xfrm>
            <a:off x="4214219" y="2716359"/>
            <a:ext cx="2311162" cy="400110"/>
            <a:chOff x="5001985" y="5313653"/>
            <a:chExt cx="2311162" cy="400110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B8018C4-F97D-46D2-382E-4C8BFD9A14BA}"/>
                </a:ext>
              </a:extLst>
            </p:cNvPr>
            <p:cNvSpPr/>
            <p:nvPr/>
          </p:nvSpPr>
          <p:spPr>
            <a:xfrm>
              <a:off x="5001985" y="5355772"/>
              <a:ext cx="2311162" cy="31587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61784C-B4E1-7EAC-51F7-437E47221B54}"/>
                </a:ext>
              </a:extLst>
            </p:cNvPr>
            <p:cNvSpPr txBox="1"/>
            <p:nvPr/>
          </p:nvSpPr>
          <p:spPr>
            <a:xfrm>
              <a:off x="5018566" y="5313653"/>
              <a:ext cx="2197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Capability Assessment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4E5BBDE-DAEB-F00A-D0DC-90F0ADE368EA}"/>
              </a:ext>
            </a:extLst>
          </p:cNvPr>
          <p:cNvGrpSpPr/>
          <p:nvPr/>
        </p:nvGrpSpPr>
        <p:grpSpPr>
          <a:xfrm>
            <a:off x="4192323" y="1501741"/>
            <a:ext cx="2321723" cy="400110"/>
            <a:chOff x="2547594" y="5292321"/>
            <a:chExt cx="2283519" cy="400110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6361B90C-6D21-4100-C27F-029113BAFF5E}"/>
                </a:ext>
              </a:extLst>
            </p:cNvPr>
            <p:cNvSpPr/>
            <p:nvPr/>
          </p:nvSpPr>
          <p:spPr>
            <a:xfrm>
              <a:off x="2547594" y="5360824"/>
              <a:ext cx="2283519" cy="24588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B40DACC-ED7F-05A4-9586-A08DF289AF52}"/>
                </a:ext>
              </a:extLst>
            </p:cNvPr>
            <p:cNvSpPr txBox="1"/>
            <p:nvPr/>
          </p:nvSpPr>
          <p:spPr>
            <a:xfrm>
              <a:off x="2558950" y="5292321"/>
              <a:ext cx="20628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marR="0" lvl="0" indent="-180975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Product Specification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D2878B20-580D-E490-94A2-4442FA951367}"/>
              </a:ext>
            </a:extLst>
          </p:cNvPr>
          <p:cNvSpPr txBox="1"/>
          <p:nvPr/>
        </p:nvSpPr>
        <p:spPr>
          <a:xfrm>
            <a:off x="4363427" y="5614789"/>
            <a:ext cx="40253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Development Cost:</a:t>
            </a: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ต้นทุนของบพข.+เอกชน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Product Cost:</a:t>
            </a:r>
            <a:r>
              <a:rPr lang="th-TH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 ต้นทุนของผลิตภัณฑ์/ต้นทุนการให้บริการ</a:t>
            </a:r>
            <a:endParaRPr kumimoji="0" lang="th-TH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A1E148-7CD8-3FFE-6B8E-FF1E7977BD74}"/>
              </a:ext>
            </a:extLst>
          </p:cNvPr>
          <p:cNvSpPr txBox="1"/>
          <p:nvPr/>
        </p:nvSpPr>
        <p:spPr>
          <a:xfrm>
            <a:off x="8610600" y="1121777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NPV: 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กี่</a:t>
            </a:r>
            <a:r>
              <a:rPr lang="th-TH" sz="16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ล้านบาท (</a:t>
            </a:r>
            <a:r>
              <a:rPr lang="th-TH" sz="1600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Angsana New" panose="02020603050405020304" pitchFamily="18" charset="-34"/>
                <a:cs typeface="Angsana New" panose="02020603050405020304" pitchFamily="18" charset="-34"/>
              </a:rPr>
              <a:t>มูลค่าปัจจุบันของผลประโยชน์สุทธิ)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94B3AB6-E8BD-BD8E-8885-B36D78113EA3}"/>
              </a:ext>
            </a:extLst>
          </p:cNvPr>
          <p:cNvSpPr txBox="1"/>
          <p:nvPr/>
        </p:nvSpPr>
        <p:spPr>
          <a:xfrm>
            <a:off x="8631326" y="2744359"/>
            <a:ext cx="35606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Benefit-Cost Ratio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:</a:t>
            </a:r>
            <a:r>
              <a:rPr kumimoji="0" lang="th-TH" sz="16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จำนวนกี่เท่า (อัตราส่วนระหว่างผลประโยชน์ต่อต้นทุน)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D41A46C-AC48-B456-E1B3-64DCC2BFEC24}"/>
              </a:ext>
            </a:extLst>
          </p:cNvPr>
          <p:cNvSpPr txBox="1"/>
          <p:nvPr/>
        </p:nvSpPr>
        <p:spPr>
          <a:xfrm>
            <a:off x="8610599" y="1959608"/>
            <a:ext cx="32666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Internal Rate of Return:   </a:t>
            </a: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th-TH" sz="1600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Angsana New" panose="02020603050405020304" pitchFamily="18" charset="-34"/>
                <a:cs typeface="Angsana New" panose="02020603050405020304" pitchFamily="18" charset="-34"/>
              </a:rPr>
              <a:t>อัตราผลตอบแทนภายใน</a:t>
            </a:r>
            <a:r>
              <a:rPr lang="en-US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 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05B1F80-941A-D1FB-7CE7-4404509DAF3A}"/>
              </a:ext>
            </a:extLst>
          </p:cNvPr>
          <p:cNvGrpSpPr/>
          <p:nvPr/>
        </p:nvGrpSpPr>
        <p:grpSpPr>
          <a:xfrm>
            <a:off x="8329320" y="728904"/>
            <a:ext cx="2368558" cy="400110"/>
            <a:chOff x="8329320" y="505616"/>
            <a:chExt cx="2368558" cy="400110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ABAA1C6F-5B55-EF1E-3015-C122F6FE8CDE}"/>
                </a:ext>
              </a:extLst>
            </p:cNvPr>
            <p:cNvSpPr/>
            <p:nvPr/>
          </p:nvSpPr>
          <p:spPr>
            <a:xfrm>
              <a:off x="8329320" y="52772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E3FBD4C-EB10-F47A-FF52-CB7B578F114C}"/>
                </a:ext>
              </a:extLst>
            </p:cNvPr>
            <p:cNvSpPr txBox="1"/>
            <p:nvPr/>
          </p:nvSpPr>
          <p:spPr>
            <a:xfrm>
              <a:off x="8361037" y="505616"/>
              <a:ext cx="233684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Net Present Value (NPV)</a:t>
              </a:r>
              <a:r>
                <a:rPr kumimoji="0" lang="th-TH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  <a:endParaRPr lang="en-US" sz="2000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7F96792-739A-58A7-D4AF-5C883EE8DD9F}"/>
              </a:ext>
            </a:extLst>
          </p:cNvPr>
          <p:cNvGrpSpPr/>
          <p:nvPr/>
        </p:nvGrpSpPr>
        <p:grpSpPr>
          <a:xfrm>
            <a:off x="8329320" y="1540019"/>
            <a:ext cx="2838931" cy="400110"/>
            <a:chOff x="8329320" y="1252933"/>
            <a:chExt cx="2838931" cy="400110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BA1562AC-B026-CD27-3AE5-EC76AC84C6E3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75E8F6B-D6CA-7A64-5E9C-CC52C78FEE10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Internal Rate of Return</a:t>
              </a:r>
              <a:r>
                <a:rPr lang="en-US" sz="2000" b="1" dirty="0">
                  <a:solidFill>
                    <a:prstClr val="black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 (IRR)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 </a:t>
              </a:r>
              <a:endParaRPr lang="en-US" sz="2000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42553DD-DF70-D9CA-C2DB-B854B5EB4D87}"/>
              </a:ext>
            </a:extLst>
          </p:cNvPr>
          <p:cNvGrpSpPr/>
          <p:nvPr/>
        </p:nvGrpSpPr>
        <p:grpSpPr>
          <a:xfrm>
            <a:off x="8329320" y="2351134"/>
            <a:ext cx="2838931" cy="400110"/>
            <a:chOff x="8329320" y="1252933"/>
            <a:chExt cx="2838931" cy="400110"/>
          </a:xfrm>
        </p:grpSpPr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322171E-8C6A-627B-A670-040E9EE5DCD2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CDA62D8-E0EF-2BEE-F18E-CADED9DD3DE2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rowallia New" panose="020B0604020202020204" pitchFamily="34" charset="-34"/>
                  <a:ea typeface="+mn-ea"/>
                  <a:cs typeface="Browallia New" panose="020B0604020202020204" pitchFamily="34" charset="-34"/>
                </a:rPr>
                <a:t>Benefit-Cost Ratio (BCR) </a:t>
              </a:r>
              <a:endParaRPr lang="en-US" sz="2000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FACA98C-6EEF-5F54-CAF3-DCB559A74E0A}"/>
              </a:ext>
            </a:extLst>
          </p:cNvPr>
          <p:cNvGrpSpPr/>
          <p:nvPr/>
        </p:nvGrpSpPr>
        <p:grpSpPr>
          <a:xfrm>
            <a:off x="8329320" y="4891471"/>
            <a:ext cx="2838931" cy="400110"/>
            <a:chOff x="8329320" y="1252933"/>
            <a:chExt cx="2838931" cy="400110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815EB40-A11E-802D-8722-4832DDF276F3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CE3814-ACE7-BCD9-1C0E-D136A78E0D0A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20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Pay back period</a:t>
              </a: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11B91C38-11BE-177D-3637-C1A7BEBB35AD}"/>
              </a:ext>
            </a:extLst>
          </p:cNvPr>
          <p:cNvSpPr txBox="1"/>
          <p:nvPr/>
        </p:nvSpPr>
        <p:spPr>
          <a:xfrm>
            <a:off x="8392579" y="3750950"/>
            <a:ext cx="370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การคำนวณผลตอบแทน เช่น </a:t>
            </a:r>
          </a:p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รายการที่ 1 คิดจากกำไรจากการจำหน่ายผลิตภัณฑ์ </a:t>
            </a:r>
            <a:r>
              <a:rPr lang="en-US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A </a:t>
            </a:r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คิดเป็นกำไร 200 บาท/ชิ้น</a:t>
            </a:r>
            <a:endParaRPr lang="en-US" sz="1800" dirty="0">
              <a:highlight>
                <a:srgbClr val="FFFF00"/>
              </a:highligh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E695FE5-6A2F-970B-14F3-DF42D350844D}"/>
              </a:ext>
            </a:extLst>
          </p:cNvPr>
          <p:cNvGrpSpPr/>
          <p:nvPr/>
        </p:nvGrpSpPr>
        <p:grpSpPr>
          <a:xfrm>
            <a:off x="8360949" y="3297868"/>
            <a:ext cx="2838931" cy="400110"/>
            <a:chOff x="8329320" y="1252933"/>
            <a:chExt cx="2838931" cy="400110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24B857F3-892D-89B3-6ACC-3793849BED18}"/>
                </a:ext>
              </a:extLst>
            </p:cNvPr>
            <p:cNvSpPr/>
            <p:nvPr/>
          </p:nvSpPr>
          <p:spPr>
            <a:xfrm>
              <a:off x="8329320" y="1274416"/>
              <a:ext cx="2336841" cy="312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C613509-E2C3-B84D-9462-D286549361A7}"/>
                </a:ext>
              </a:extLst>
            </p:cNvPr>
            <p:cNvSpPr txBox="1"/>
            <p:nvPr/>
          </p:nvSpPr>
          <p:spPr>
            <a:xfrm>
              <a:off x="8392579" y="1252933"/>
              <a:ext cx="277567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th-TH" sz="20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ผลตอบแทน</a:t>
              </a:r>
              <a:endParaRPr lang="en-US" sz="20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</p:grpSp>
      <p:pic>
        <p:nvPicPr>
          <p:cNvPr id="27" name="Picture 26" descr="A calculator and papers with graphics and glasses&#10;&#10;Description automatically generated">
            <a:extLst>
              <a:ext uri="{FF2B5EF4-FFF2-40B4-BE49-F238E27FC236}">
                <a16:creationId xmlns:a16="http://schemas.microsoft.com/office/drawing/2014/main" id="{67D24147-83DC-D54E-567B-586D19611C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932" y="140001"/>
            <a:ext cx="1000894" cy="743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15CA378-753A-4A12-E65E-B2184358C14F}"/>
              </a:ext>
            </a:extLst>
          </p:cNvPr>
          <p:cNvSpPr txBox="1"/>
          <p:nvPr/>
        </p:nvSpPr>
        <p:spPr>
          <a:xfrm>
            <a:off x="8587659" y="5454379"/>
            <a:ext cx="370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สร้างผลตอบแทนกลับภายใน .... ปี</a:t>
            </a:r>
            <a:endParaRPr lang="en-US" sz="1800" dirty="0">
              <a:highlight>
                <a:srgbClr val="FFFF00"/>
              </a:highligh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Box 50">
            <a:extLst>
              <a:ext uri="{FF2B5EF4-FFF2-40B4-BE49-F238E27FC236}">
                <a16:creationId xmlns:a16="http://schemas.microsoft.com/office/drawing/2014/main" id="{1D9E01B4-71FC-B323-9FA0-9AA4A4034C74}"/>
              </a:ext>
            </a:extLst>
          </p:cNvPr>
          <p:cNvSpPr txBox="1"/>
          <p:nvPr/>
        </p:nvSpPr>
        <p:spPr>
          <a:xfrm>
            <a:off x="321999" y="790634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แสดงขนาดและอัตราการเติบโตของตลาด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13" name="TextBox 50">
            <a:extLst>
              <a:ext uri="{FF2B5EF4-FFF2-40B4-BE49-F238E27FC236}">
                <a16:creationId xmlns:a16="http://schemas.microsoft.com/office/drawing/2014/main" id="{EB0FBAD9-7C7B-D541-6C86-6ACDDC9FDED2}"/>
              </a:ext>
            </a:extLst>
          </p:cNvPr>
          <p:cNvSpPr txBox="1"/>
          <p:nvPr/>
        </p:nvSpPr>
        <p:spPr>
          <a:xfrm>
            <a:off x="321999" y="2445718"/>
            <a:ext cx="3358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แสดงกลุ่มลูกค้าที่มีศักยภาพ โดยต้องแสดงให้เห็นถึงปริมาณข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องลูกค้าที่มีความต้องการสินค้ามากเท่าไร</a:t>
            </a:r>
            <a:endParaRPr kumimoji="0" lang="th-TH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2" name="TextBox 50">
            <a:extLst>
              <a:ext uri="{FF2B5EF4-FFF2-40B4-BE49-F238E27FC236}">
                <a16:creationId xmlns:a16="http://schemas.microsoft.com/office/drawing/2014/main" id="{A0676DFD-920C-38E4-23F9-4FFAA8509697}"/>
              </a:ext>
            </a:extLst>
          </p:cNvPr>
          <p:cNvSpPr txBox="1"/>
          <p:nvPr/>
        </p:nvSpPr>
        <p:spPr>
          <a:xfrm>
            <a:off x="321998" y="4025748"/>
            <a:ext cx="35733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แสดงให้เห็นถึงความสามาร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ถหรือแนวทางในการเข้าถึงตลาดทั้งในปัจจุบันและแผนในอนาคต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E6AA4A02-52DA-E95F-A2EA-3E0307E560F1}"/>
              </a:ext>
            </a:extLst>
          </p:cNvPr>
          <p:cNvSpPr txBox="1"/>
          <p:nvPr/>
        </p:nvSpPr>
        <p:spPr>
          <a:xfrm>
            <a:off x="321998" y="5605118"/>
            <a:ext cx="35733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แสดงแนวทางในการแข่งขันของคู่แข่งที่มีอยู่ในตลาด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29" name="TextBox 50">
            <a:extLst>
              <a:ext uri="{FF2B5EF4-FFF2-40B4-BE49-F238E27FC236}">
                <a16:creationId xmlns:a16="http://schemas.microsoft.com/office/drawing/2014/main" id="{5D5FB894-1D2C-6D18-6833-BF9EF58FF632}"/>
              </a:ext>
            </a:extLst>
          </p:cNvPr>
          <p:cNvSpPr txBox="1"/>
          <p:nvPr/>
        </p:nvSpPr>
        <p:spPr>
          <a:xfrm>
            <a:off x="4482701" y="796397"/>
            <a:ext cx="3358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แสดงให้เห็นถึงองค์ความรู้พื้นฐานที่มีเพื่อพัฒนาผลิตภัณฑ์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6" name="TextBox 50">
            <a:extLst>
              <a:ext uri="{FF2B5EF4-FFF2-40B4-BE49-F238E27FC236}">
                <a16:creationId xmlns:a16="http://schemas.microsoft.com/office/drawing/2014/main" id="{89A68C9D-97F3-4D8F-3155-AE7562CD0050}"/>
              </a:ext>
            </a:extLst>
          </p:cNvPr>
          <p:cNvSpPr txBox="1"/>
          <p:nvPr/>
        </p:nvSpPr>
        <p:spPr>
          <a:xfrm>
            <a:off x="4505997" y="1946447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แสดงคุณสมบัติของผลิตภัณฑ์ต้องการพัฒนา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7" name="TextBox 50">
            <a:extLst>
              <a:ext uri="{FF2B5EF4-FFF2-40B4-BE49-F238E27FC236}">
                <a16:creationId xmlns:a16="http://schemas.microsoft.com/office/drawing/2014/main" id="{C97D1E37-DFFC-2231-BCC7-75AD8287CCB3}"/>
              </a:ext>
            </a:extLst>
          </p:cNvPr>
          <p:cNvSpPr txBox="1"/>
          <p:nvPr/>
        </p:nvSpPr>
        <p:spPr>
          <a:xfrm>
            <a:off x="4505997" y="3103291"/>
            <a:ext cx="33588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แสดงให้เห็นถึงการได้รับรองมาตรฐาน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  <p:sp>
        <p:nvSpPr>
          <p:cNvPr id="48" name="TextBox 50">
            <a:extLst>
              <a:ext uri="{FF2B5EF4-FFF2-40B4-BE49-F238E27FC236}">
                <a16:creationId xmlns:a16="http://schemas.microsoft.com/office/drawing/2014/main" id="{E5F6129B-75AC-439E-9E64-0A94F006E2C8}"/>
              </a:ext>
            </a:extLst>
          </p:cNvPr>
          <p:cNvSpPr txBox="1"/>
          <p:nvPr/>
        </p:nvSpPr>
        <p:spPr>
          <a:xfrm>
            <a:off x="4505997" y="4374686"/>
            <a:ext cx="3358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แสดงให้เห็นว่าองค์ความรู้ที่มีนั้นมาจากการพัฒนาด้วยตนเอง</a:t>
            </a: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/</a:t>
            </a:r>
            <a:r>
              <a:rPr kumimoji="0" lang="th-TH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rowallia New" panose="020B0604020202020204" pitchFamily="34" charset="-34"/>
                <a:ea typeface="+mn-ea"/>
                <a:cs typeface="Browallia New" panose="020B0604020202020204" pitchFamily="34" charset="-34"/>
              </a:rPr>
              <a:t>มีความร่วมมือกับที่ใด</a:t>
            </a:r>
            <a:r>
              <a:rPr lang="th-TH" sz="1600" dirty="0">
                <a:solidFill>
                  <a:prstClr val="black"/>
                </a:solidFill>
                <a:highlight>
                  <a:srgbClr val="FFFF00"/>
                </a:highlight>
                <a:latin typeface="Browallia New" panose="020B0604020202020204" pitchFamily="34" charset="-34"/>
                <a:cs typeface="Browallia New" panose="020B0604020202020204" pitchFamily="34" charset="-34"/>
              </a:rPr>
              <a:t>้/ต้องซื้อสิทธิบัตรก่อนพัฒนา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rowallia New" panose="020B0604020202020204" pitchFamily="34" charset="-34"/>
              <a:ea typeface="+mn-ea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476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A1EC373D-E528-8FB4-99CE-E0D5ACA3216E}"/>
              </a:ext>
            </a:extLst>
          </p:cNvPr>
          <p:cNvSpPr txBox="1"/>
          <p:nvPr/>
        </p:nvSpPr>
        <p:spPr>
          <a:xfrm>
            <a:off x="745434" y="546653"/>
            <a:ext cx="10701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คำอธิบายเพิ่มเติม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: </a:t>
            </a:r>
            <a:r>
              <a:rPr lang="th-TH" sz="3200" b="1" dirty="0"/>
              <a:t>แนวทางการวิเคราะห์ </a:t>
            </a:r>
            <a:r>
              <a:rPr lang="en-US" sz="3200" b="1" dirty="0" err="1"/>
              <a:t>Feassibility</a:t>
            </a:r>
            <a:r>
              <a:rPr lang="en-US" sz="3200" b="1" dirty="0"/>
              <a:t> </a:t>
            </a:r>
            <a:r>
              <a:rPr lang="th-TH" sz="3200" b="1" dirty="0"/>
              <a:t>ของโครงการ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0A20DA59-285E-9EAC-2B41-96F9B99B11A3}"/>
              </a:ext>
            </a:extLst>
          </p:cNvPr>
          <p:cNvSpPr txBox="1"/>
          <p:nvPr/>
        </p:nvSpPr>
        <p:spPr>
          <a:xfrm>
            <a:off x="621792" y="1131428"/>
            <a:ext cx="11109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Market Feasibility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 ความเป็นไปได้ในแง่การตลาด คือ การศึกษาว่าผลลัพธ์ของงานวิจัยที่กำลังดำเนินการนี้ มีความต้องการในตลาดมากน้อยเพียงใด ศักยภาพของกลุ่มลูกค้ามีจำนวนมากเพียงพอ</a:t>
            </a:r>
            <a:r>
              <a:rPr lang="th-TH" sz="2400" b="0" i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หรือไม่ หาก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มีกลุ่มเป้าหมายที่ชัดเจน สามารถระบุเพื่อความชัดเจนได้</a:t>
            </a:r>
          </a:p>
          <a:p>
            <a:endParaRPr lang="en-US" sz="2400" b="1" dirty="0">
              <a:latin typeface="Angsana New" panose="02020603050405020304" pitchFamily="18" charset="-34"/>
              <a:cs typeface="+mj-cs"/>
            </a:endParaRPr>
          </a:p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Technology Feasibility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dirty="0">
                <a:latin typeface="Angsana New" panose="02020603050405020304" pitchFamily="18" charset="-34"/>
                <a:cs typeface="+mj-cs"/>
              </a:rPr>
              <a:t>ความเป็นไปได้ในทางเทคโนโลยี คือ การศึกษาว่าผลลัพธ์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ของงานวิจัยที่กำลังดำเนินการนี้ มีความเป็นไปได้ทางเทคโนโลยีมากน้อยเพียงใด รวมถึงความเป็นไปได้ของเทคโนโลยีที่ต้องใช้ในการผลิตมีความเหมาะสมหรือไม่</a:t>
            </a:r>
          </a:p>
          <a:p>
            <a:endParaRPr lang="en-US" sz="2400" dirty="0">
              <a:latin typeface="Angsana New" panose="02020603050405020304" pitchFamily="18" charset="-34"/>
              <a:cs typeface="+mj-cs"/>
            </a:endParaRPr>
          </a:p>
          <a:p>
            <a:r>
              <a:rPr lang="en-US" sz="2400" b="1" u="sng" dirty="0">
                <a:latin typeface="Angsana New" panose="02020603050405020304" pitchFamily="18" charset="-34"/>
                <a:cs typeface="+mj-cs"/>
              </a:rPr>
              <a:t>Financial Feasibility </a:t>
            </a:r>
          </a:p>
          <a:p>
            <a:pPr algn="thaiDist"/>
            <a:r>
              <a:rPr lang="en-US" sz="2400" b="1" dirty="0">
                <a:latin typeface="Angsana New" panose="02020603050405020304" pitchFamily="18" charset="-34"/>
                <a:cs typeface="+mj-cs"/>
              </a:rPr>
              <a:t>	</a:t>
            </a:r>
            <a:r>
              <a:rPr lang="th-TH" sz="2400" b="0" i="0" dirty="0">
                <a:solidFill>
                  <a:srgbClr val="000000"/>
                </a:solidFill>
                <a:effectLst/>
                <a:latin typeface="wfont_920e82_339e7da7d25f4d139d00e6295236c204"/>
                <a:cs typeface="+mj-cs"/>
              </a:rPr>
              <a:t> ความเป็นไปได้ในทางการเงิน คือ การประเมินจำนวนเงินลงทุนที่คาดว่าจะจัดสรรมาใช้ได้ ประเมินความเป็นไปได้ในการบริหารกระแสเงินสด อัตราผลตอบแทน รวมไปถึงระยะเวลาในการคืนทุนมีความเหมาะสมหรือไม่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91040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8DF27846-BC35-447B-A38C-3AD5E26D7F1E}"/>
              </a:ext>
            </a:extLst>
          </p:cNvPr>
          <p:cNvSpPr/>
          <p:nvPr/>
        </p:nvSpPr>
        <p:spPr>
          <a:xfrm>
            <a:off x="-12317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72E5F9-5448-424C-BC8D-BB48ABF6BEC9}"/>
              </a:ext>
            </a:extLst>
          </p:cNvPr>
          <p:cNvSpPr/>
          <p:nvPr/>
        </p:nvSpPr>
        <p:spPr>
          <a:xfrm>
            <a:off x="4975096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11E2D0B-1B99-4BE7-A6EC-D21AEB474C98}"/>
              </a:ext>
            </a:extLst>
          </p:cNvPr>
          <p:cNvSpPr/>
          <p:nvPr/>
        </p:nvSpPr>
        <p:spPr>
          <a:xfrm>
            <a:off x="5985393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5028D3-9A2E-4E95-B7CF-A2D53E0761DD}"/>
              </a:ext>
            </a:extLst>
          </p:cNvPr>
          <p:cNvSpPr/>
          <p:nvPr/>
        </p:nvSpPr>
        <p:spPr>
          <a:xfrm>
            <a:off x="8039082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6A03A92-F0FE-4ECF-B6D7-E32D6163F0F1}"/>
              </a:ext>
            </a:extLst>
          </p:cNvPr>
          <p:cNvSpPr/>
          <p:nvPr/>
        </p:nvSpPr>
        <p:spPr>
          <a:xfrm>
            <a:off x="10488577" y="6373764"/>
            <a:ext cx="6046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en-US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xx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84685D-8B8A-43AA-B3B0-32327318FE9D}"/>
              </a:ext>
            </a:extLst>
          </p:cNvPr>
          <p:cNvSpPr/>
          <p:nvPr/>
        </p:nvSpPr>
        <p:spPr>
          <a:xfrm>
            <a:off x="1034167" y="240931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โครงการ</a:t>
            </a:r>
            <a:endParaRPr kumimoji="0" lang="en-US" sz="2400" b="0" i="0" u="none" strike="noStrike" kern="1200" cap="none" spc="0" normalizeH="0" baseline="0" noProof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CCBEC-5C35-479B-9264-454C6502B7B0}"/>
              </a:ext>
            </a:extLst>
          </p:cNvPr>
          <p:cNvSpPr/>
          <p:nvPr/>
        </p:nvSpPr>
        <p:spPr>
          <a:xfrm>
            <a:off x="1948843" y="333264"/>
            <a:ext cx="3451586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ชื่อโครงการวิจัยเป้าหมายที่ต้องการวิเคราะห์ผลกระทบ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033AE7-B873-4638-A408-595323099B18}"/>
              </a:ext>
            </a:extLst>
          </p:cNvPr>
          <p:cNvSpPr/>
          <p:nvPr/>
        </p:nvSpPr>
        <p:spPr>
          <a:xfrm>
            <a:off x="127786" y="2010985"/>
            <a:ext cx="2268954" cy="1477328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หรือปัจจัยนำเข้า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ปัจจัยนำเข้าซึ่งเป็นปัจจัยที่ขับเคลื่อนให้งานวิจัยดำเนินการสำเร็จและสร้างผลประทบต่อสังคม ส่วนใหญ่ประกอบด้วย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140222-82D7-484E-994E-75943220BA59}"/>
              </a:ext>
            </a:extLst>
          </p:cNvPr>
          <p:cNvSpPr/>
          <p:nvPr/>
        </p:nvSpPr>
        <p:spPr>
          <a:xfrm>
            <a:off x="127784" y="3655677"/>
            <a:ext cx="2258195" cy="400110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งบประมาณการวิจัย</a:t>
            </a:r>
            <a:endParaRPr lang="en-US" sz="20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18524-174A-47FD-AA81-49A4EDA4F200}"/>
              </a:ext>
            </a:extLst>
          </p:cNvPr>
          <p:cNvSpPr/>
          <p:nvPr/>
        </p:nvSpPr>
        <p:spPr>
          <a:xfrm>
            <a:off x="127783" y="4205012"/>
            <a:ext cx="2258195" cy="400110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 </a:t>
            </a:r>
            <a:r>
              <a:rPr lang="en-US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นักวิจัย</a:t>
            </a:r>
            <a:endParaRPr lang="en-US" sz="20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68C4C-5440-481F-B498-EC7DA4625760}"/>
              </a:ext>
            </a:extLst>
          </p:cNvPr>
          <p:cNvSpPr/>
          <p:nvPr/>
        </p:nvSpPr>
        <p:spPr>
          <a:xfrm>
            <a:off x="127783" y="4740053"/>
            <a:ext cx="2258195" cy="1200329"/>
          </a:xfrm>
          <a:prstGeom prst="rect">
            <a:avLst/>
          </a:prstGeom>
          <a:solidFill>
            <a:srgbClr val="DAE3F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องค์ความรู้เดิม หรือผลการศึกษา (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Output)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จากโครงการวิจัยก่อนหน้านี้ ที่ใช้ต่อยอดในการวิจัย (หากมี)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6F2AC8-570E-4712-A096-D921D50609AA}"/>
              </a:ext>
            </a:extLst>
          </p:cNvPr>
          <p:cNvSpPr/>
          <p:nvPr/>
        </p:nvSpPr>
        <p:spPr>
          <a:xfrm>
            <a:off x="2810949" y="2010712"/>
            <a:ext cx="2268954" cy="2308324"/>
          </a:xfrm>
          <a:prstGeom prst="rect">
            <a:avLst/>
          </a:prstGeom>
          <a:solidFill>
            <a:srgbClr val="C4EEE3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ผลผลิต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ผลที่เกิดขึ้นสิ่งแรกและชัดเจนที่สุดจากโครงการวิจัย โดยตอบวัตถุประสงค์การศึกษาที่ตั้งไว้ เช่น สายพันธุ์พืชชนิดใหม่ ตำรับยา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 นวัตกรรม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เทคโนโลยี แนวทาง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นโยบายเพื่อการจัดการ 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Capacity building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en-US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Copyrights</a:t>
            </a:r>
            <a:r>
              <a:rPr lang="th-TH" sz="18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เป็นต้น </a:t>
            </a:r>
            <a:endParaRPr lang="en-US" sz="18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52C75-78DE-485E-A1E7-E33155062A3B}"/>
              </a:ext>
            </a:extLst>
          </p:cNvPr>
          <p:cNvSpPr/>
          <p:nvPr/>
        </p:nvSpPr>
        <p:spPr>
          <a:xfrm>
            <a:off x="5527036" y="130010"/>
            <a:ext cx="4031420" cy="7386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ผลลัพธ์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คือ ผลจากการนำผลผลิตจากงานวิจัยไปใช้ประโยชน์โดยกลุ่มเป้าหมาย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ทำให้มีการเปลี่ยนแปลง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 การยอมรับด้านความรู้ ทัศนคติ และทักษะ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3878FD-1305-47C1-84D1-D3CA8C77D89E}"/>
              </a:ext>
            </a:extLst>
          </p:cNvPr>
          <p:cNvSpPr/>
          <p:nvPr/>
        </p:nvSpPr>
        <p:spPr>
          <a:xfrm>
            <a:off x="5383276" y="2010712"/>
            <a:ext cx="1802615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ผู้ใช้ประโยชน์จากผลผลิตของงานวิจัย งานวิจัยที่เกิดผลลัพธ์ ที่สำคัญต้องมีผู้ใช้ประโยชน์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(User)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มีการยอมรับ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Adoption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หรือการนำไปใช้ในหลายระดับ เช่น</a:t>
            </a:r>
            <a:endParaRPr lang="en-US" sz="14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E55868-6239-4AB8-9CC0-AE6CD3747AB4}"/>
              </a:ext>
            </a:extLst>
          </p:cNvPr>
          <p:cNvSpPr/>
          <p:nvPr/>
        </p:nvSpPr>
        <p:spPr>
          <a:xfrm>
            <a:off x="5383273" y="345172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400" baseline="300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ผู้ใช้คนแรก 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774CF-2F86-4A65-84C8-5C5F4F4FA9B1}"/>
              </a:ext>
            </a:extLst>
          </p:cNvPr>
          <p:cNvSpPr/>
          <p:nvPr/>
        </p:nvSpPr>
        <p:spPr>
          <a:xfrm>
            <a:off x="5383272" y="3908300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2nd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ผู้ใช้คนถัดไป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C29CF-5580-4459-95CB-9CB96E647F3B}"/>
              </a:ext>
            </a:extLst>
          </p:cNvPr>
          <p:cNvSpPr/>
          <p:nvPr/>
        </p:nvSpPr>
        <p:spPr>
          <a:xfrm>
            <a:off x="5383271" y="4320197"/>
            <a:ext cx="1802615" cy="30777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Final 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ผู้ใช้คนสุดท้าย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D39000-EAA5-41D7-8C20-86E194C62831}"/>
              </a:ext>
            </a:extLst>
          </p:cNvPr>
          <p:cNvSpPr/>
          <p:nvPr/>
        </p:nvSpPr>
        <p:spPr>
          <a:xfrm>
            <a:off x="5383270" y="4732172"/>
            <a:ext cx="1802615" cy="1169551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ผู้ใช้ประโยชน์อาจมีแค่กลุ่มเดียวหรือมากกว่า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กลุ่มก็ได้ ซึ่งขึ้นอยู่กับงานวิจัยสามารถสร้างความยอมรับให้แก่ </a:t>
            </a:r>
            <a:r>
              <a:rPr lang="en-US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ได้กี่กลุ่ม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9088BA-BFD8-497C-9255-74076FCF8270}"/>
              </a:ext>
            </a:extLst>
          </p:cNvPr>
          <p:cNvSpPr/>
          <p:nvPr/>
        </p:nvSpPr>
        <p:spPr>
          <a:xfrm>
            <a:off x="7365109" y="3066999"/>
            <a:ext cx="1907406" cy="1384995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เมื่อผู้ใช้ประโยชน์จากงานวิจัยนำงานวิจัยไปใช้ประโยชน์อย่างกว้างขวางในเชิงพาณิชย์ สามารถสร้างรายได้สุทธิเพิ่มขึ้นจนทำให้เกิดการเปลี่ยนแปลงในระดับรายได้สุทธิ และคุณภาพชีวิตที่ดีขึ้น</a:t>
            </a:r>
            <a:endParaRPr lang="en-US" sz="140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47542D-7D80-40D0-B01D-E97368B9C0FC}"/>
              </a:ext>
            </a:extLst>
          </p:cNvPr>
          <p:cNvSpPr/>
          <p:nvPr/>
        </p:nvSpPr>
        <p:spPr>
          <a:xfrm>
            <a:off x="9507424" y="2036245"/>
            <a:ext cx="2556789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Impact) </a:t>
            </a: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การเปลี่ยนแปลงจากผลลัพธ์ในวงกว้าง</a:t>
            </a:r>
          </a:p>
          <a:p>
            <a:pPr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โดยทั่วไปสามารถกำหนดผลกระทบออกเป็น </a:t>
            </a:r>
            <a:r>
              <a:rPr lang="en-US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ประเภทได้แก่ 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ผลกระทบทางเศรษฐกิจ 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ผลกระทบทางสังคม และ</a:t>
            </a:r>
          </a:p>
          <a:p>
            <a:pPr marL="342900" indent="-342900">
              <a:buAutoNum type="arabicParenBoth"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ผลกระทบทางสิ่งแวดล้อม </a:t>
            </a:r>
          </a:p>
          <a:p>
            <a:pPr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ซึ่งขึ้นอยู่กับลักษณะของงานวิจัย สามารถก่อให้เกิดผลกระทบเพียง 1 หรือ 2 ปรเภท ไม่จำเป็นต้องเกิดผลกระทบครบทั้ง 3 ประเภท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พิจารณาได้ทั้งผลกระทบทางตรงและทางอ้อม ที่เป็นเชิงบวกและเชิงลบ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EEE89C-30B3-459E-9247-6EC42F0F5CF4}"/>
              </a:ext>
            </a:extLst>
          </p:cNvPr>
          <p:cNvSpPr/>
          <p:nvPr/>
        </p:nvSpPr>
        <p:spPr>
          <a:xfrm>
            <a:off x="127783" y="6193919"/>
            <a:ext cx="11191246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กำหนดช่วงเวลาของงานวิจัยตั้งแต่เริ่มต้นจนถึงช่วงเวลาที่คาดว่าเกิดผลกระทบ (กรณี 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Ex-ante) </a:t>
            </a: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ถึงช่วงเวลาที่พิจารณาศึกษาผลกระทบที่เกิดขึ้นจริงหลังจากโครงการเสร็จสิ้น (</a:t>
            </a:r>
            <a:r>
              <a:rPr lang="en-US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ex-post)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16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ECD6B1-C61B-4882-8E05-B1EF46001D2E}"/>
              </a:ext>
            </a:extLst>
          </p:cNvPr>
          <p:cNvSpPr/>
          <p:nvPr/>
        </p:nvSpPr>
        <p:spPr>
          <a:xfrm>
            <a:off x="7365109" y="2026047"/>
            <a:ext cx="1919467" cy="954107"/>
          </a:xfrm>
          <a:prstGeom prst="rect">
            <a:avLst/>
          </a:prstGeom>
          <a:solidFill>
            <a:srgbClr val="FFF2CC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การพิจารณาระดับความเปลี่ยนแปลง (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Change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สามารถพิจารณาการใช้ประโยชน์จากผลผลิตแยกตาม </a:t>
            </a:r>
            <a:r>
              <a:rPr lang="en-US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user </a:t>
            </a:r>
            <a:r>
              <a:rPr lang="th-TH" sz="14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แต่ละประเภท</a:t>
            </a:r>
          </a:p>
        </p:txBody>
      </p:sp>
      <p:sp>
        <p:nvSpPr>
          <p:cNvPr id="27" name="Flowchart: Off-page Connector 26">
            <a:extLst>
              <a:ext uri="{FF2B5EF4-FFF2-40B4-BE49-F238E27FC236}">
                <a16:creationId xmlns:a16="http://schemas.microsoft.com/office/drawing/2014/main" id="{88D789E5-C0F5-417B-B95E-2F6DE25E5301}"/>
              </a:ext>
            </a:extLst>
          </p:cNvPr>
          <p:cNvSpPr/>
          <p:nvPr/>
        </p:nvSpPr>
        <p:spPr>
          <a:xfrm rot="16200000">
            <a:off x="976390" y="110655"/>
            <a:ext cx="883885" cy="2683168"/>
          </a:xfrm>
          <a:prstGeom prst="flowChartOffpageConnector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Flowchart: Off-page Connector 29">
            <a:extLst>
              <a:ext uri="{FF2B5EF4-FFF2-40B4-BE49-F238E27FC236}">
                <a16:creationId xmlns:a16="http://schemas.microsoft.com/office/drawing/2014/main" id="{CBB3B091-9D73-41D3-8E33-97A035941E70}"/>
              </a:ext>
            </a:extLst>
          </p:cNvPr>
          <p:cNvSpPr/>
          <p:nvPr/>
        </p:nvSpPr>
        <p:spPr>
          <a:xfrm rot="16200000">
            <a:off x="10450119" y="72320"/>
            <a:ext cx="883885" cy="2663335"/>
          </a:xfrm>
          <a:prstGeom prst="flowChartOffpageConnector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8339BC16-9B5B-4399-AEBF-4AAB0E4A8620}"/>
              </a:ext>
            </a:extLst>
          </p:cNvPr>
          <p:cNvSpPr/>
          <p:nvPr/>
        </p:nvSpPr>
        <p:spPr>
          <a:xfrm rot="16200000">
            <a:off x="3638231" y="155664"/>
            <a:ext cx="883885" cy="2538450"/>
          </a:xfrm>
          <a:prstGeom prst="flowChartOffpageConnector">
            <a:avLst/>
          </a:prstGeom>
          <a:solidFill>
            <a:srgbClr val="8EDEC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B65DFDC7-4F0E-4233-B9EB-D3F010502372}"/>
              </a:ext>
            </a:extLst>
          </p:cNvPr>
          <p:cNvSpPr/>
          <p:nvPr/>
        </p:nvSpPr>
        <p:spPr>
          <a:xfrm rot="16200000">
            <a:off x="7037500" y="-668367"/>
            <a:ext cx="883885" cy="4158026"/>
          </a:xfrm>
          <a:prstGeom prst="flowChartOffpageConnector">
            <a:avLst/>
          </a:prstGeom>
          <a:solidFill>
            <a:srgbClr val="FFE699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FA89C-43B5-4D50-B721-45FD52CDE550}"/>
              </a:ext>
            </a:extLst>
          </p:cNvPr>
          <p:cNvSpPr txBox="1"/>
          <p:nvPr/>
        </p:nvSpPr>
        <p:spPr>
          <a:xfrm>
            <a:off x="272641" y="1194299"/>
            <a:ext cx="2291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ปัจจัยนำเข้า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Input)</a:t>
            </a:r>
            <a:endParaRPr lang="th-TH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8830B-223B-4621-A68A-21E7B3DD43F1}"/>
              </a:ext>
            </a:extLst>
          </p:cNvPr>
          <p:cNvSpPr txBox="1"/>
          <p:nvPr/>
        </p:nvSpPr>
        <p:spPr>
          <a:xfrm>
            <a:off x="3081528" y="1168547"/>
            <a:ext cx="1755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Output)</a:t>
            </a:r>
          </a:p>
          <a:p>
            <a:endParaRPr lang="th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956444-B241-49C6-B859-9BF00F96C512}"/>
              </a:ext>
            </a:extLst>
          </p:cNvPr>
          <p:cNvSpPr txBox="1"/>
          <p:nvPr/>
        </p:nvSpPr>
        <p:spPr>
          <a:xfrm>
            <a:off x="5846907" y="1147738"/>
            <a:ext cx="2689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 (Outcome)</a:t>
            </a:r>
            <a:endParaRPr lang="th-TH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7C725-DCBE-4B5D-95FD-907398D6D070}"/>
              </a:ext>
            </a:extLst>
          </p:cNvPr>
          <p:cNvSpPr txBox="1"/>
          <p:nvPr/>
        </p:nvSpPr>
        <p:spPr>
          <a:xfrm>
            <a:off x="9884664" y="1155518"/>
            <a:ext cx="2179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 (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  <a:p>
            <a:endParaRPr lang="th-TH"/>
          </a:p>
        </p:txBody>
      </p:sp>
      <p:grpSp>
        <p:nvGrpSpPr>
          <p:cNvPr id="34" name="กลุ่ม 40">
            <a:extLst>
              <a:ext uri="{FF2B5EF4-FFF2-40B4-BE49-F238E27FC236}">
                <a16:creationId xmlns:a16="http://schemas.microsoft.com/office/drawing/2014/main" id="{1757ACB7-CBA2-48E9-8D11-5BC281653345}"/>
              </a:ext>
            </a:extLst>
          </p:cNvPr>
          <p:cNvGrpSpPr/>
          <p:nvPr/>
        </p:nvGrpSpPr>
        <p:grpSpPr>
          <a:xfrm>
            <a:off x="76748" y="27412"/>
            <a:ext cx="940727" cy="920173"/>
            <a:chOff x="591413" y="1762633"/>
            <a:chExt cx="1365711" cy="1365711"/>
          </a:xfrm>
        </p:grpSpPr>
        <p:sp>
          <p:nvSpPr>
            <p:cNvPr id="35" name="วงรี 41">
              <a:extLst>
                <a:ext uri="{FF2B5EF4-FFF2-40B4-BE49-F238E27FC236}">
                  <a16:creationId xmlns:a16="http://schemas.microsoft.com/office/drawing/2014/main" id="{B151538A-3C1D-485A-A556-DD9C2D0F4667}"/>
                </a:ext>
              </a:extLst>
            </p:cNvPr>
            <p:cNvSpPr/>
            <p:nvPr/>
          </p:nvSpPr>
          <p:spPr>
            <a:xfrm>
              <a:off x="591413" y="1762633"/>
              <a:ext cx="1365711" cy="1365711"/>
            </a:xfrm>
            <a:prstGeom prst="ellipse">
              <a:avLst/>
            </a:prstGeom>
            <a:effectLst>
              <a:outerShdw blurRad="57150" dist="19050" dir="5400000" algn="ctr" rotWithShape="0">
                <a:srgbClr val="000000">
                  <a:alpha val="63000"/>
                </a:srgbClr>
              </a:outerShdw>
              <a:softEdge rad="31750"/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วงรี 42">
              <a:extLst>
                <a:ext uri="{FF2B5EF4-FFF2-40B4-BE49-F238E27FC236}">
                  <a16:creationId xmlns:a16="http://schemas.microsoft.com/office/drawing/2014/main" id="{A36B331A-7780-418E-8C70-7D99C9E90E44}"/>
                </a:ext>
              </a:extLst>
            </p:cNvPr>
            <p:cNvSpPr/>
            <p:nvPr/>
          </p:nvSpPr>
          <p:spPr>
            <a:xfrm>
              <a:off x="767406" y="1939529"/>
              <a:ext cx="1013723" cy="993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7" name="Picture 13">
              <a:extLst>
                <a:ext uri="{FF2B5EF4-FFF2-40B4-BE49-F238E27FC236}">
                  <a16:creationId xmlns:a16="http://schemas.microsoft.com/office/drawing/2014/main" id="{B0043090-FFA8-4E16-983C-6EBC221DC6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638" y="2002004"/>
              <a:ext cx="868274" cy="917579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E4003123-3CFA-4311-8DA2-E5F5935E868D}"/>
              </a:ext>
            </a:extLst>
          </p:cNvPr>
          <p:cNvSpPr txBox="1"/>
          <p:nvPr/>
        </p:nvSpPr>
        <p:spPr>
          <a:xfrm>
            <a:off x="9785066" y="179376"/>
            <a:ext cx="2208959" cy="523220"/>
          </a:xfrm>
          <a:prstGeom prst="rect">
            <a:avLst/>
          </a:prstGeom>
          <a:noFill/>
          <a:ln w="3492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Impactpathway</a:t>
            </a:r>
            <a:endParaRPr lang="th-TH" sz="2800" b="1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009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175188" y="0"/>
            <a:ext cx="5569457" cy="643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058" y="89427"/>
            <a:ext cx="506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Model Canvas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5</a:t>
            </a:fld>
            <a:endParaRPr lang="th-TH" sz="14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" name="Text Placeholder 13">
            <a:extLst>
              <a:ext uri="{FF2B5EF4-FFF2-40B4-BE49-F238E27FC236}">
                <a16:creationId xmlns:a16="http://schemas.microsoft.com/office/drawing/2014/main" id="{76DA6198-E898-4B5F-9EB8-8A8DCDA4343A}"/>
              </a:ext>
            </a:extLst>
          </p:cNvPr>
          <p:cNvSpPr txBox="1">
            <a:spLocks/>
          </p:cNvSpPr>
          <p:nvPr/>
        </p:nvSpPr>
        <p:spPr>
          <a:xfrm>
            <a:off x="219358" y="684598"/>
            <a:ext cx="1986946" cy="391483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Partners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2E915CC1-D13A-41A6-BB1A-2B13E3A14CB0}"/>
              </a:ext>
            </a:extLst>
          </p:cNvPr>
          <p:cNvSpPr txBox="1">
            <a:spLocks/>
          </p:cNvSpPr>
          <p:nvPr/>
        </p:nvSpPr>
        <p:spPr>
          <a:xfrm>
            <a:off x="2303192" y="687962"/>
            <a:ext cx="2599605" cy="208627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Activities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B40FC859-493F-4ABB-986B-4549F2A2AC91}"/>
              </a:ext>
            </a:extLst>
          </p:cNvPr>
          <p:cNvSpPr txBox="1">
            <a:spLocks/>
          </p:cNvSpPr>
          <p:nvPr/>
        </p:nvSpPr>
        <p:spPr>
          <a:xfrm>
            <a:off x="4973021" y="684598"/>
            <a:ext cx="2280059" cy="391483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Value Proposition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4" name="Text Placeholder 16">
            <a:extLst>
              <a:ext uri="{FF2B5EF4-FFF2-40B4-BE49-F238E27FC236}">
                <a16:creationId xmlns:a16="http://schemas.microsoft.com/office/drawing/2014/main" id="{C9186E42-4737-46C7-90FD-A59180DBF3A3}"/>
              </a:ext>
            </a:extLst>
          </p:cNvPr>
          <p:cNvSpPr txBox="1">
            <a:spLocks/>
          </p:cNvSpPr>
          <p:nvPr/>
        </p:nvSpPr>
        <p:spPr>
          <a:xfrm>
            <a:off x="7370685" y="687194"/>
            <a:ext cx="2289139" cy="192467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Customer Relationship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5" name="Text Placeholder 17">
            <a:extLst>
              <a:ext uri="{FF2B5EF4-FFF2-40B4-BE49-F238E27FC236}">
                <a16:creationId xmlns:a16="http://schemas.microsoft.com/office/drawing/2014/main" id="{0E99AC3E-21D4-426B-8584-7309F0446307}"/>
              </a:ext>
            </a:extLst>
          </p:cNvPr>
          <p:cNvSpPr txBox="1">
            <a:spLocks/>
          </p:cNvSpPr>
          <p:nvPr/>
        </p:nvSpPr>
        <p:spPr>
          <a:xfrm>
            <a:off x="9780577" y="700446"/>
            <a:ext cx="2159170" cy="3881023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Customer Segments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6" name="Text Placeholder 18">
            <a:extLst>
              <a:ext uri="{FF2B5EF4-FFF2-40B4-BE49-F238E27FC236}">
                <a16:creationId xmlns:a16="http://schemas.microsoft.com/office/drawing/2014/main" id="{B558F12D-A50F-4B2F-8AEB-5F3B40161802}"/>
              </a:ext>
            </a:extLst>
          </p:cNvPr>
          <p:cNvSpPr txBox="1">
            <a:spLocks/>
          </p:cNvSpPr>
          <p:nvPr/>
        </p:nvSpPr>
        <p:spPr>
          <a:xfrm>
            <a:off x="2284710" y="2848568"/>
            <a:ext cx="2614441" cy="175086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Key Resources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7" name="Text Placeholder 19">
            <a:extLst>
              <a:ext uri="{FF2B5EF4-FFF2-40B4-BE49-F238E27FC236}">
                <a16:creationId xmlns:a16="http://schemas.microsoft.com/office/drawing/2014/main" id="{E76F3489-79F0-46BD-9B57-9CBCC17CD098}"/>
              </a:ext>
            </a:extLst>
          </p:cNvPr>
          <p:cNvSpPr txBox="1">
            <a:spLocks/>
          </p:cNvSpPr>
          <p:nvPr/>
        </p:nvSpPr>
        <p:spPr>
          <a:xfrm>
            <a:off x="7375057" y="2712270"/>
            <a:ext cx="2292183" cy="1869199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Channels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76B59735-0AF2-47C4-9734-B5E0BAB004F3}"/>
              </a:ext>
            </a:extLst>
          </p:cNvPr>
          <p:cNvSpPr txBox="1">
            <a:spLocks/>
          </p:cNvSpPr>
          <p:nvPr/>
        </p:nvSpPr>
        <p:spPr>
          <a:xfrm>
            <a:off x="219357" y="4676562"/>
            <a:ext cx="5778471" cy="2121979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Cost Structure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  <p:sp>
        <p:nvSpPr>
          <p:cNvPr id="59" name="Text Placeholder 21">
            <a:extLst>
              <a:ext uri="{FF2B5EF4-FFF2-40B4-BE49-F238E27FC236}">
                <a16:creationId xmlns:a16="http://schemas.microsoft.com/office/drawing/2014/main" id="{DCC3A6A0-4BF2-4F9B-AE3C-A088C23C33EA}"/>
              </a:ext>
            </a:extLst>
          </p:cNvPr>
          <p:cNvSpPr txBox="1">
            <a:spLocks/>
          </p:cNvSpPr>
          <p:nvPr/>
        </p:nvSpPr>
        <p:spPr>
          <a:xfrm>
            <a:off x="6087878" y="4678243"/>
            <a:ext cx="5851869" cy="2143885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Sarabun New" panose="020B0500040200020003" pitchFamily="34" charset="-34"/>
                <a:ea typeface="+mn-ea"/>
                <a:cs typeface="TH Sarabun New" panose="020B0500040200020003" pitchFamily="34" charset="-34"/>
              </a:rPr>
              <a:t>Revenue Streams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H Sarabun New" panose="020B0500040200020003" pitchFamily="34" charset="-34"/>
              <a:ea typeface="+mn-ea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627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22449" y="52694"/>
            <a:ext cx="3898900" cy="894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18" y="177011"/>
            <a:ext cx="354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Cost benefit</a:t>
            </a:r>
            <a:endParaRPr lang="th-TH" sz="3600" b="1">
              <a:solidFill>
                <a:prstClr val="black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6</a:t>
            </a:fld>
            <a:endParaRPr lang="th-TH" sz="1400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39F10-E088-4339-802A-D84F8C3152EB}"/>
              </a:ext>
            </a:extLst>
          </p:cNvPr>
          <p:cNvSpPr txBox="1"/>
          <p:nvPr/>
        </p:nvSpPr>
        <p:spPr>
          <a:xfrm>
            <a:off x="2993951" y="778235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สรุปผลการประเมิน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Cost benefit </a:t>
            </a:r>
          </a:p>
          <a:p>
            <a:pPr algn="ctr"/>
            <a:r>
              <a:rPr lang="th-TH" sz="2400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 “...............”</a:t>
            </a: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775A940-9821-49E8-8BBD-1F077350101D}"/>
              </a:ext>
            </a:extLst>
          </p:cNvPr>
          <p:cNvGraphicFramePr>
            <a:graphicFrameLocks noGrp="1"/>
          </p:cNvGraphicFramePr>
          <p:nvPr/>
        </p:nvGraphicFramePr>
        <p:xfrm>
          <a:off x="152654" y="1607760"/>
          <a:ext cx="11886691" cy="32245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6554">
                  <a:extLst>
                    <a:ext uri="{9D8B030D-6E8A-4147-A177-3AD203B41FA5}">
                      <a16:colId xmlns:a16="http://schemas.microsoft.com/office/drawing/2014/main" val="1718862275"/>
                    </a:ext>
                  </a:extLst>
                </a:gridCol>
                <a:gridCol w="10300137">
                  <a:extLst>
                    <a:ext uri="{9D8B030D-6E8A-4147-A177-3AD203B41FA5}">
                      <a16:colId xmlns:a16="http://schemas.microsoft.com/office/drawing/2014/main" val="1128671356"/>
                    </a:ext>
                  </a:extLst>
                </a:gridCol>
              </a:tblGrid>
              <a:tr h="316927"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ผลประโยชน์ของสถานประกอบการ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08462"/>
                  </a:ext>
                </a:extLst>
              </a:tr>
              <a:tr h="103001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กำไรจากการจำหน่ายผลิตภัณฑ์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357673"/>
                  </a:ext>
                </a:extLst>
              </a:tr>
              <a:tr h="894374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กำไรจากการจำหน่ายผลิตภัณฑ์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960034"/>
                  </a:ext>
                </a:extLst>
              </a:tr>
              <a:tr h="894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รายการที่ 3</a:t>
                      </a:r>
                      <a:r>
                        <a:rPr lang="en-US" sz="1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th-TH" sz="1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Adoption : Benefit :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ปริมาณของผลิตภัณฑ์ (ชิ้น/ปี) คิดมาจาก....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Benefit: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กำไรจากการจำหน่ายผลิตภัณฑ์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C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รายละเอียด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Benefit : </a:t>
                      </a: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กำไรที่เกิดขึ้นคำนวณจาก มูลค่า....... (บาท/หน่วย)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01252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871E30AF-C622-3DC6-85DC-20EED73C2548}"/>
              </a:ext>
            </a:extLst>
          </p:cNvPr>
          <p:cNvGrpSpPr/>
          <p:nvPr/>
        </p:nvGrpSpPr>
        <p:grpSpPr>
          <a:xfrm>
            <a:off x="2708837" y="5520772"/>
            <a:ext cx="1212512" cy="606256"/>
            <a:chOff x="1796318" y="5739510"/>
            <a:chExt cx="1212512" cy="606256"/>
          </a:xfrm>
        </p:grpSpPr>
        <p:pic>
          <p:nvPicPr>
            <p:cNvPr id="4" name="Graphic 3" descr="Bullseye with solid fill">
              <a:extLst>
                <a:ext uri="{FF2B5EF4-FFF2-40B4-BE49-F238E27FC236}">
                  <a16:creationId xmlns:a16="http://schemas.microsoft.com/office/drawing/2014/main" id="{3448D8D8-9081-B8D4-24FD-86A6F008C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02574" y="5739510"/>
              <a:ext cx="606256" cy="60625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5F9F6E-3A3A-8A63-A05F-19121BB75659}"/>
                </a:ext>
              </a:extLst>
            </p:cNvPr>
            <p:cNvSpPr txBox="1"/>
            <p:nvPr/>
          </p:nvSpPr>
          <p:spPr>
            <a:xfrm>
              <a:off x="1796318" y="5781028"/>
              <a:ext cx="6062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800" b="1" u="sng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สรุป</a:t>
              </a:r>
            </a:p>
          </p:txBody>
        </p:sp>
      </p:grp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300C5632-2F96-A60B-7DA7-5B3CC0B21305}"/>
              </a:ext>
            </a:extLst>
          </p:cNvPr>
          <p:cNvGraphicFramePr>
            <a:graphicFrameLocks noGrp="1"/>
          </p:cNvGraphicFramePr>
          <p:nvPr/>
        </p:nvGraphicFramePr>
        <p:xfrm>
          <a:off x="4073424" y="5038605"/>
          <a:ext cx="463185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680">
                  <a:extLst>
                    <a:ext uri="{9D8B030D-6E8A-4147-A177-3AD203B41FA5}">
                      <a16:colId xmlns:a16="http://schemas.microsoft.com/office/drawing/2014/main" val="713805585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41895686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014592953"/>
                    </a:ext>
                  </a:extLst>
                </a:gridCol>
                <a:gridCol w="1279526">
                  <a:extLst>
                    <a:ext uri="{9D8B030D-6E8A-4147-A177-3AD203B41FA5}">
                      <a16:colId xmlns:a16="http://schemas.microsoft.com/office/drawing/2014/main" val="4241411435"/>
                    </a:ext>
                  </a:extLst>
                </a:gridCol>
              </a:tblGrid>
              <a:tr h="281385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kumimoji="0" lang="th-TH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29923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NPV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27488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BCR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22900"/>
                  </a:ext>
                </a:extLst>
              </a:tr>
              <a:tr h="281385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IRR</a:t>
                      </a:r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0" lang="th-TH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95242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02A4420-526A-E086-62E7-B657EF219258}"/>
              </a:ext>
            </a:extLst>
          </p:cNvPr>
          <p:cNvSpPr txBox="1"/>
          <p:nvPr/>
        </p:nvSpPr>
        <p:spPr>
          <a:xfrm>
            <a:off x="3921348" y="9530"/>
            <a:ext cx="827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cs typeface="+mj-cs"/>
              </a:rPr>
              <a:t>*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ข้อมูลส่วนนี้จะต้องสอดคล้องกับ ไฟล์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Excel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ของการวิเคราะห์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cost benefit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ของโครงการ </a:t>
            </a:r>
          </a:p>
          <a:p>
            <a:r>
              <a:rPr lang="en-US" sz="2000" b="1" dirty="0">
                <a:solidFill>
                  <a:srgbClr val="FF0000"/>
                </a:solidFill>
                <a:cs typeface="+mj-cs"/>
              </a:rPr>
              <a:t>**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จำนวนรายการของ “ผลประโยชน์ของสถานประกอบการ” มีมากกว่า </a:t>
            </a:r>
            <a:r>
              <a:rPr lang="en-US" sz="2000" b="1" dirty="0">
                <a:solidFill>
                  <a:srgbClr val="FF0000"/>
                </a:solidFill>
                <a:cs typeface="+mj-cs"/>
              </a:rPr>
              <a:t>1 </a:t>
            </a:r>
            <a:r>
              <a:rPr lang="th-TH" sz="2000" b="1" dirty="0">
                <a:solidFill>
                  <a:srgbClr val="FF0000"/>
                </a:solidFill>
                <a:cs typeface="+mj-cs"/>
              </a:rPr>
              <a:t>รายการได้ (ขึ้นอยู่กับจำนวนของผลประโยชน์ที่เกิดขึ้น)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15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48641DF-D0FE-5042-95A2-51FC4C847B59}"/>
              </a:ext>
            </a:extLst>
          </p:cNvPr>
          <p:cNvSpPr/>
          <p:nvPr/>
        </p:nvSpPr>
        <p:spPr>
          <a:xfrm>
            <a:off x="22449" y="52694"/>
            <a:ext cx="3898900" cy="8949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18" y="269344"/>
            <a:ext cx="354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 </a:t>
            </a: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ROI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09251" y="6403253"/>
            <a:ext cx="611694" cy="454747"/>
          </a:xfrm>
        </p:spPr>
        <p:txBody>
          <a:bodyPr/>
          <a:lstStyle/>
          <a:p>
            <a:fld id="{39BFF196-316B-3542-A81F-5346FB86B02A}" type="slidenum">
              <a:rPr lang="en-US" sz="1400" b="1" smtClean="0">
                <a:solidFill>
                  <a:prstClr val="black">
                    <a:tint val="75000"/>
                  </a:prstClr>
                </a:solidFill>
              </a:rPr>
              <a:t>7</a:t>
            </a:fld>
            <a:endParaRPr lang="th-TH" sz="14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FE02F-5B79-D040-9C9E-A9C454610BE9}"/>
              </a:ext>
            </a:extLst>
          </p:cNvPr>
          <p:cNvSpPr txBox="1"/>
          <p:nvPr/>
        </p:nvSpPr>
        <p:spPr>
          <a:xfrm>
            <a:off x="4099218" y="269344"/>
            <a:ext cx="77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**ขอให้ระบุที่มาและรายละเอียดของการคำนวณให้ชัดเจน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672378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1110</Words>
  <Application>Microsoft Office PowerPoint</Application>
  <PresentationFormat>แบบจอกว้าง</PresentationFormat>
  <Paragraphs>120</Paragraphs>
  <Slides>7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9" baseType="lpstr">
      <vt:lpstr>Angsana New</vt:lpstr>
      <vt:lpstr>Arial</vt:lpstr>
      <vt:lpstr>Browallia New</vt:lpstr>
      <vt:lpstr>Calibri</vt:lpstr>
      <vt:lpstr>Calibri Light</vt:lpstr>
      <vt:lpstr>Cordia New</vt:lpstr>
      <vt:lpstr>Kanit Black</vt:lpstr>
      <vt:lpstr>Tahoma</vt:lpstr>
      <vt:lpstr>TH Sarabun New</vt:lpstr>
      <vt:lpstr>TH SarabunPSK</vt:lpstr>
      <vt:lpstr>wfont_920e82_339e7da7d25f4d139d00e6295236c204</vt:lpstr>
      <vt:lpstr>ธีมของ Office</vt:lpstr>
      <vt:lpstr>การวิเคราะห์ความคุ้มค่าทางเศรษฐศาสตร์ (ดำเนินการโดยภาคเอกชน)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ศศิธร ศรีคำม้วน</dc:creator>
  <cp:lastModifiedBy>ศศิธร ศรีคำม้วน</cp:lastModifiedBy>
  <cp:revision>32</cp:revision>
  <dcterms:created xsi:type="dcterms:W3CDTF">2023-10-30T07:02:52Z</dcterms:created>
  <dcterms:modified xsi:type="dcterms:W3CDTF">2024-02-19T03:42:18Z</dcterms:modified>
</cp:coreProperties>
</file>